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7">
  <p:sldMasterIdLst>
    <p:sldMasterId id="2147483984" r:id="rId1"/>
  </p:sldMasterIdLst>
  <p:notesMasterIdLst>
    <p:notesMasterId r:id="rId36"/>
  </p:notesMasterIdLst>
  <p:sldIdLst>
    <p:sldId id="289" r:id="rId2"/>
    <p:sldId id="256" r:id="rId3"/>
    <p:sldId id="257" r:id="rId4"/>
    <p:sldId id="261" r:id="rId5"/>
    <p:sldId id="258" r:id="rId6"/>
    <p:sldId id="259" r:id="rId7"/>
    <p:sldId id="260" r:id="rId8"/>
    <p:sldId id="262" r:id="rId9"/>
    <p:sldId id="263" r:id="rId10"/>
    <p:sldId id="264" r:id="rId11"/>
    <p:sldId id="265" r:id="rId12"/>
    <p:sldId id="266" r:id="rId13"/>
    <p:sldId id="267" r:id="rId14"/>
    <p:sldId id="268" r:id="rId15"/>
    <p:sldId id="269" r:id="rId16"/>
    <p:sldId id="270" r:id="rId17"/>
    <p:sldId id="271" r:id="rId18"/>
    <p:sldId id="286" r:id="rId19"/>
    <p:sldId id="272" r:id="rId20"/>
    <p:sldId id="273" r:id="rId21"/>
    <p:sldId id="274" r:id="rId22"/>
    <p:sldId id="275" r:id="rId23"/>
    <p:sldId id="276" r:id="rId24"/>
    <p:sldId id="277" r:id="rId25"/>
    <p:sldId id="278" r:id="rId26"/>
    <p:sldId id="279" r:id="rId27"/>
    <p:sldId id="280" r:id="rId28"/>
    <p:sldId id="282" r:id="rId29"/>
    <p:sldId id="283" r:id="rId30"/>
    <p:sldId id="284" r:id="rId31"/>
    <p:sldId id="285" r:id="rId32"/>
    <p:sldId id="290" r:id="rId33"/>
    <p:sldId id="287" r:id="rId34"/>
    <p:sldId id="288"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8333" autoAdjust="0"/>
    <p:restoredTop sz="94660"/>
  </p:normalViewPr>
  <p:slideViewPr>
    <p:cSldViewPr>
      <p:cViewPr varScale="1">
        <p:scale>
          <a:sx n="68" d="100"/>
          <a:sy n="68" d="100"/>
        </p:scale>
        <p:origin x="-792"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A4B056-C893-4610-B5F2-BF5EF93C3DA8}" type="datetimeFigureOut">
              <a:rPr lang="en-US" smtClean="0"/>
              <a:pPr/>
              <a:t>3/28/2015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7D2AB9-37D9-4D8F-9238-59CAFA6E5D9E}"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67D2AB9-37D9-4D8F-9238-59CAFA6E5D9E}" type="slidenum">
              <a:rPr lang="en-IN" smtClean="0"/>
              <a:pPr/>
              <a:t>29</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69DB7973-EB56-4B7D-A28C-9507C2473DAD}" type="datetimeFigureOut">
              <a:rPr lang="en-US" smtClean="0"/>
              <a:pPr/>
              <a:t>3/28/2015</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08B91058-029E-40F0-8D28-73DD4B652F95}"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9DB7973-EB56-4B7D-A28C-9507C2473DAD}" type="datetimeFigureOut">
              <a:rPr lang="en-US" smtClean="0"/>
              <a:pPr/>
              <a:t>3/28/2015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B91058-029E-40F0-8D28-73DD4B652F95}"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9DB7973-EB56-4B7D-A28C-9507C2473DAD}" type="datetimeFigureOut">
              <a:rPr lang="en-US" smtClean="0"/>
              <a:pPr/>
              <a:t>3/28/2015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B91058-029E-40F0-8D28-73DD4B652F95}"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9DB7973-EB56-4B7D-A28C-9507C2473DAD}" type="datetimeFigureOut">
              <a:rPr lang="en-US" smtClean="0"/>
              <a:pPr/>
              <a:t>3/28/2015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B91058-029E-40F0-8D28-73DD4B652F95}"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9DB7973-EB56-4B7D-A28C-9507C2473DAD}" type="datetimeFigureOut">
              <a:rPr lang="en-US" smtClean="0"/>
              <a:pPr/>
              <a:t>3/28/2015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B91058-029E-40F0-8D28-73DD4B652F95}"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9DB7973-EB56-4B7D-A28C-9507C2473DAD}" type="datetimeFigureOut">
              <a:rPr lang="en-US" smtClean="0"/>
              <a:pPr/>
              <a:t>3/28/2015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B91058-029E-40F0-8D28-73DD4B652F95}"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69DB7973-EB56-4B7D-A28C-9507C2473DAD}" type="datetimeFigureOut">
              <a:rPr lang="en-US" smtClean="0"/>
              <a:pPr/>
              <a:t>3/28/2015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8B91058-029E-40F0-8D28-73DD4B652F95}"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69DB7973-EB56-4B7D-A28C-9507C2473DAD}" type="datetimeFigureOut">
              <a:rPr lang="en-US" smtClean="0"/>
              <a:pPr/>
              <a:t>3/28/2015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8B91058-029E-40F0-8D28-73DD4B652F95}"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DB7973-EB56-4B7D-A28C-9507C2473DAD}" type="datetimeFigureOut">
              <a:rPr lang="en-US" smtClean="0"/>
              <a:pPr/>
              <a:t>3/28/2015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8B91058-029E-40F0-8D28-73DD4B652F95}"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9DB7973-EB56-4B7D-A28C-9507C2473DAD}" type="datetimeFigureOut">
              <a:rPr lang="en-US" smtClean="0"/>
              <a:pPr/>
              <a:t>3/28/2015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B91058-029E-40F0-8D28-73DD4B652F95}"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69DB7973-EB56-4B7D-A28C-9507C2473DAD}" type="datetimeFigureOut">
              <a:rPr lang="en-US" smtClean="0"/>
              <a:pPr/>
              <a:t>3/28/2015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08B91058-029E-40F0-8D28-73DD4B652F95}" type="slidenum">
              <a:rPr lang="en-IN" smtClean="0"/>
              <a:pPr/>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69DB7973-EB56-4B7D-A28C-9507C2473DAD}" type="datetimeFigureOut">
              <a:rPr lang="en-US" smtClean="0"/>
              <a:pPr/>
              <a:t>3/28/2015</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8B91058-029E-40F0-8D28-73DD4B652F95}" type="slidenum">
              <a:rPr lang="en-IN" smtClean="0"/>
              <a:pPr/>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642918"/>
            <a:ext cx="9144000"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2000" b="1" i="1" dirty="0" smtClean="0">
                <a:solidFill>
                  <a:schemeClr val="bg2">
                    <a:lumMod val="50000"/>
                  </a:schemeClr>
                </a:solidFill>
                <a:effectLst>
                  <a:outerShdw blurRad="38100" dist="38100" dir="2700000" algn="tl">
                    <a:srgbClr val="000000">
                      <a:alpha val="43137"/>
                    </a:srgbClr>
                  </a:outerShdw>
                </a:effectLst>
                <a:latin typeface="+mj-lt"/>
                <a:ea typeface="MS Mincho" pitchFamily="49" charset="-128"/>
                <a:cs typeface="Times New Roman" pitchFamily="18" charset="0"/>
              </a:rPr>
              <a:t>SEMINAR  REPORT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strike="noStrike" cap="none" normalizeH="0" baseline="0" dirty="0" smtClean="0">
                <a:ln>
                  <a:noFill/>
                </a:ln>
                <a:solidFill>
                  <a:schemeClr val="bg2">
                    <a:lumMod val="50000"/>
                  </a:schemeClr>
                </a:solidFill>
                <a:effectLst>
                  <a:outerShdw blurRad="38100" dist="38100" dir="2700000" algn="tl">
                    <a:srgbClr val="000000">
                      <a:alpha val="43137"/>
                    </a:srgbClr>
                  </a:outerShdw>
                </a:effectLst>
                <a:latin typeface="+mj-lt"/>
                <a:ea typeface="MS Mincho" pitchFamily="49" charset="-128"/>
                <a:cs typeface="Times New Roman" pitchFamily="18" charset="0"/>
              </a:rPr>
              <a:t>ON</a:t>
            </a:r>
            <a:r>
              <a:rPr kumimoji="0" lang="en-US" altLang="zh-CN" sz="2000" b="1" i="1" strike="noStrike" cap="none" normalizeH="0" dirty="0" smtClean="0">
                <a:ln>
                  <a:noFill/>
                </a:ln>
                <a:solidFill>
                  <a:schemeClr val="bg2">
                    <a:lumMod val="50000"/>
                  </a:schemeClr>
                </a:solidFill>
                <a:effectLst>
                  <a:outerShdw blurRad="38100" dist="38100" dir="2700000" algn="tl">
                    <a:srgbClr val="000000">
                      <a:alpha val="43137"/>
                    </a:srgbClr>
                  </a:outerShdw>
                </a:effectLst>
                <a:latin typeface="+mj-lt"/>
                <a:ea typeface="MS Mincho" pitchFamily="49" charset="-128"/>
                <a:cs typeface="Times New Roman" pitchFamily="18" charset="0"/>
              </a:rPr>
              <a:t> </a:t>
            </a:r>
          </a:p>
          <a:p>
            <a:pPr marL="0" marR="0" lvl="0" indent="0" algn="ctr" defTabSz="914400" rtl="0" eaLnBrk="1" fontAlgn="base" latinLnBrk="0" hangingPunct="1">
              <a:lnSpc>
                <a:spcPct val="100000"/>
              </a:lnSpc>
              <a:spcBef>
                <a:spcPct val="0"/>
              </a:spcBef>
              <a:spcAft>
                <a:spcPct val="0"/>
              </a:spcAft>
              <a:buClrTx/>
              <a:buSzTx/>
              <a:buFontTx/>
              <a:buNone/>
              <a:tabLst/>
            </a:pPr>
            <a:r>
              <a:rPr lang="en-US" altLang="zh-CN" sz="2400" b="1" i="1" dirty="0" smtClean="0">
                <a:solidFill>
                  <a:schemeClr val="bg2">
                    <a:lumMod val="50000"/>
                  </a:schemeClr>
                </a:solidFill>
                <a:effectLst>
                  <a:outerShdw blurRad="38100" dist="38100" dir="2700000" algn="tl">
                    <a:srgbClr val="000000">
                      <a:alpha val="43137"/>
                    </a:srgbClr>
                  </a:outerShdw>
                </a:effectLst>
                <a:latin typeface="+mj-lt"/>
                <a:ea typeface="MS Mincho" pitchFamily="49" charset="-128"/>
                <a:cs typeface="Times New Roman" pitchFamily="18" charset="0"/>
              </a:rPr>
              <a:t>‘</a:t>
            </a:r>
            <a:r>
              <a:rPr lang="en-US" altLang="zh-CN" sz="2400" b="1" i="1" baseline="0" dirty="0" smtClean="0">
                <a:solidFill>
                  <a:schemeClr val="bg2">
                    <a:lumMod val="50000"/>
                  </a:schemeClr>
                </a:solidFill>
                <a:effectLst>
                  <a:outerShdw blurRad="38100" dist="38100" dir="2700000" algn="tl">
                    <a:srgbClr val="000000">
                      <a:alpha val="43137"/>
                    </a:srgbClr>
                  </a:outerShdw>
                </a:effectLst>
                <a:latin typeface="+mj-lt"/>
                <a:ea typeface="MS Mincho" pitchFamily="49" charset="-128"/>
                <a:cs typeface="Times New Roman" pitchFamily="18" charset="0"/>
              </a:rPr>
              <a:t>Taipei</a:t>
            </a:r>
            <a:r>
              <a:rPr lang="en-US" altLang="zh-CN" sz="2400" b="1" i="1" dirty="0" smtClean="0">
                <a:solidFill>
                  <a:schemeClr val="bg2">
                    <a:lumMod val="50000"/>
                  </a:schemeClr>
                </a:solidFill>
                <a:effectLst>
                  <a:outerShdw blurRad="38100" dist="38100" dir="2700000" algn="tl">
                    <a:srgbClr val="000000">
                      <a:alpha val="43137"/>
                    </a:srgbClr>
                  </a:outerShdw>
                </a:effectLst>
                <a:latin typeface="+mj-lt"/>
                <a:ea typeface="MS Mincho" pitchFamily="49" charset="-128"/>
                <a:cs typeface="Times New Roman" pitchFamily="18" charset="0"/>
              </a:rPr>
              <a:t> 101’</a:t>
            </a:r>
            <a:endParaRPr lang="en-US" altLang="zh-CN" sz="2400" b="1" i="1" baseline="0" dirty="0" smtClean="0">
              <a:solidFill>
                <a:schemeClr val="bg2">
                  <a:lumMod val="50000"/>
                </a:schemeClr>
              </a:solidFill>
              <a:effectLst>
                <a:outerShdw blurRad="38100" dist="38100" dir="2700000" algn="tl">
                  <a:srgbClr val="000000">
                    <a:alpha val="43137"/>
                  </a:srgbClr>
                </a:outerShdw>
              </a:effectLst>
              <a:latin typeface="+mj-lt"/>
              <a:ea typeface="MS Mincho" pitchFamily="49" charset="-128"/>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2000" b="0" i="1" strike="noStrike" cap="none" normalizeH="0" baseline="0" dirty="0" smtClean="0">
              <a:ln>
                <a:noFill/>
              </a:ln>
              <a:solidFill>
                <a:schemeClr val="bg2">
                  <a:lumMod val="50000"/>
                </a:schemeClr>
              </a:solidFill>
              <a:effectLst>
                <a:outerShdw blurRad="38100" dist="38100" dir="2700000" algn="tl">
                  <a:srgbClr val="000000">
                    <a:alpha val="43137"/>
                  </a:srgbClr>
                </a:outerShdw>
              </a:effectLst>
              <a:latin typeface="+mj-lt"/>
              <a:cs typeface="Arial" pitchFamily="34" charset="0"/>
            </a:endParaRPr>
          </a:p>
        </p:txBody>
      </p:sp>
      <p:pic>
        <p:nvPicPr>
          <p:cNvPr id="3" name="Picture 2" descr="logo.png"/>
          <p:cNvPicPr>
            <a:picLocks noChangeAspect="1"/>
          </p:cNvPicPr>
          <p:nvPr/>
        </p:nvPicPr>
        <p:blipFill>
          <a:blip r:embed="rId2"/>
          <a:stretch>
            <a:fillRect/>
          </a:stretch>
        </p:blipFill>
        <p:spPr>
          <a:xfrm>
            <a:off x="3714744" y="1785926"/>
            <a:ext cx="1904762" cy="1993651"/>
          </a:xfrm>
          <a:prstGeom prst="rect">
            <a:avLst/>
          </a:prstGeom>
        </p:spPr>
      </p:pic>
      <p:sp>
        <p:nvSpPr>
          <p:cNvPr id="4" name="TextBox 3"/>
          <p:cNvSpPr txBox="1"/>
          <p:nvPr/>
        </p:nvSpPr>
        <p:spPr>
          <a:xfrm>
            <a:off x="0" y="5786454"/>
            <a:ext cx="2928926" cy="769441"/>
          </a:xfrm>
          <a:prstGeom prst="rect">
            <a:avLst/>
          </a:prstGeom>
          <a:noFill/>
        </p:spPr>
        <p:txBody>
          <a:bodyPr wrap="square" rtlCol="0">
            <a:spAutoFit/>
          </a:bodyPr>
          <a:lstStyle/>
          <a:p>
            <a:pPr algn="ctr"/>
            <a:r>
              <a:rPr lang="en-IN" sz="2200" b="1" i="1" dirty="0" smtClean="0">
                <a:solidFill>
                  <a:schemeClr val="bg2">
                    <a:lumMod val="50000"/>
                  </a:schemeClr>
                </a:solidFill>
                <a:effectLst>
                  <a:outerShdw blurRad="38100" dist="38100" dir="2700000" algn="tl">
                    <a:srgbClr val="000000">
                      <a:alpha val="43137"/>
                    </a:srgbClr>
                  </a:outerShdw>
                </a:effectLst>
                <a:latin typeface="+mj-lt"/>
              </a:rPr>
              <a:t>Submitted by </a:t>
            </a:r>
          </a:p>
          <a:p>
            <a:pPr algn="ctr"/>
            <a:r>
              <a:rPr lang="en-IN" sz="2200" b="1" i="1" dirty="0" smtClean="0">
                <a:solidFill>
                  <a:schemeClr val="bg2">
                    <a:lumMod val="50000"/>
                  </a:schemeClr>
                </a:solidFill>
                <a:effectLst>
                  <a:outerShdw blurRad="38100" dist="38100" dir="2700000" algn="tl">
                    <a:srgbClr val="000000">
                      <a:alpha val="43137"/>
                    </a:srgbClr>
                  </a:outerShdw>
                </a:effectLst>
                <a:latin typeface="+mj-lt"/>
              </a:rPr>
              <a:t>Abheek khajuria</a:t>
            </a:r>
            <a:endParaRPr lang="en-IN" sz="2200" b="1" i="1" dirty="0">
              <a:solidFill>
                <a:schemeClr val="bg2">
                  <a:lumMod val="50000"/>
                </a:schemeClr>
              </a:solidFill>
              <a:effectLst>
                <a:outerShdw blurRad="38100" dist="38100" dir="2700000" algn="tl">
                  <a:srgbClr val="000000">
                    <a:alpha val="43137"/>
                  </a:srgbClr>
                </a:outerShdw>
              </a:effectLst>
              <a:latin typeface="+mj-lt"/>
            </a:endParaRPr>
          </a:p>
        </p:txBody>
      </p:sp>
      <p:sp>
        <p:nvSpPr>
          <p:cNvPr id="5" name="TextBox 4"/>
          <p:cNvSpPr txBox="1"/>
          <p:nvPr/>
        </p:nvSpPr>
        <p:spPr>
          <a:xfrm>
            <a:off x="6429388" y="5715016"/>
            <a:ext cx="2714612" cy="769441"/>
          </a:xfrm>
          <a:prstGeom prst="rect">
            <a:avLst/>
          </a:prstGeom>
          <a:noFill/>
        </p:spPr>
        <p:txBody>
          <a:bodyPr wrap="square" rtlCol="0">
            <a:spAutoFit/>
          </a:bodyPr>
          <a:lstStyle/>
          <a:p>
            <a:pPr algn="ctr"/>
            <a:r>
              <a:rPr lang="en-IN" sz="2200" b="1" i="1" dirty="0" smtClean="0">
                <a:solidFill>
                  <a:schemeClr val="bg2">
                    <a:lumMod val="50000"/>
                  </a:schemeClr>
                </a:solidFill>
                <a:effectLst>
                  <a:outerShdw blurRad="38100" dist="38100" dir="2700000" algn="tl">
                    <a:srgbClr val="000000">
                      <a:alpha val="43137"/>
                    </a:srgbClr>
                  </a:outerShdw>
                </a:effectLst>
                <a:latin typeface="+mj-lt"/>
              </a:rPr>
              <a:t>Guided by</a:t>
            </a:r>
          </a:p>
          <a:p>
            <a:pPr algn="ctr"/>
            <a:r>
              <a:rPr lang="en-IN" sz="2200" b="1" i="1" dirty="0" smtClean="0">
                <a:solidFill>
                  <a:schemeClr val="bg2">
                    <a:lumMod val="50000"/>
                  </a:schemeClr>
                </a:solidFill>
                <a:effectLst>
                  <a:outerShdw blurRad="38100" dist="38100" dir="2700000" algn="tl">
                    <a:srgbClr val="000000">
                      <a:alpha val="43137"/>
                    </a:srgbClr>
                  </a:outerShdw>
                </a:effectLst>
                <a:latin typeface="+mj-lt"/>
              </a:rPr>
              <a:t>Mrs.P.G.Kalasur</a:t>
            </a:r>
            <a:endParaRPr lang="en-IN" sz="2200" b="1" i="1" dirty="0">
              <a:solidFill>
                <a:schemeClr val="bg2">
                  <a:lumMod val="50000"/>
                </a:schemeClr>
              </a:solidFill>
              <a:effectLst>
                <a:outerShdw blurRad="38100" dist="38100" dir="2700000" algn="tl">
                  <a:srgbClr val="000000">
                    <a:alpha val="43137"/>
                  </a:srgbClr>
                </a:outerShdw>
              </a:effectLst>
              <a:latin typeface="+mj-lt"/>
            </a:endParaRPr>
          </a:p>
        </p:txBody>
      </p:sp>
      <p:sp>
        <p:nvSpPr>
          <p:cNvPr id="1026" name="Rectangle 2"/>
          <p:cNvSpPr>
            <a:spLocks noChangeArrowheads="1"/>
          </p:cNvSpPr>
          <p:nvPr/>
        </p:nvSpPr>
        <p:spPr bwMode="auto">
          <a:xfrm>
            <a:off x="0" y="3929066"/>
            <a:ext cx="9144000" cy="163121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500" b="1" i="1" u="none" strike="noStrike" cap="none" normalizeH="0" baseline="0" dirty="0" smtClean="0">
                <a:ln>
                  <a:noFill/>
                </a:ln>
                <a:solidFill>
                  <a:schemeClr val="bg2">
                    <a:lumMod val="50000"/>
                  </a:schemeClr>
                </a:solidFill>
                <a:effectLst>
                  <a:outerShdw blurRad="38100" dist="38100" dir="2700000" algn="tl">
                    <a:srgbClr val="000000">
                      <a:alpha val="43137"/>
                    </a:srgbClr>
                  </a:outerShdw>
                </a:effectLst>
                <a:latin typeface="+mj-lt"/>
                <a:ea typeface="MS Mincho" pitchFamily="49" charset="-128"/>
                <a:cs typeface="Arial" pitchFamily="34" charset="0"/>
              </a:rPr>
              <a:t>D</a:t>
            </a:r>
            <a:r>
              <a:rPr kumimoji="0" lang="en-US" altLang="zh-CN" sz="2500" b="1" i="1" u="none" strike="noStrike" cap="none" normalizeH="0" baseline="0" dirty="0" smtClean="0" bmk="">
                <a:ln>
                  <a:noFill/>
                </a:ln>
                <a:solidFill>
                  <a:schemeClr val="bg2">
                    <a:lumMod val="50000"/>
                  </a:schemeClr>
                </a:solidFill>
                <a:effectLst>
                  <a:outerShdw blurRad="38100" dist="38100" dir="2700000" algn="tl">
                    <a:srgbClr val="000000">
                      <a:alpha val="43137"/>
                    </a:srgbClr>
                  </a:outerShdw>
                </a:effectLst>
                <a:latin typeface="+mj-lt"/>
                <a:ea typeface="MS Mincho" pitchFamily="49" charset="-128"/>
                <a:cs typeface="Arial" pitchFamily="34" charset="0"/>
              </a:rPr>
              <a:t>. Y. PATIL COLLEGE OF ENGINEERING</a:t>
            </a:r>
            <a:endParaRPr kumimoji="0" lang="en-US" altLang="zh-CN" sz="2500" b="1" i="1" u="none" strike="noStrike" cap="none" normalizeH="0" baseline="0" dirty="0" smtClean="0" bmk="">
              <a:ln>
                <a:noFill/>
              </a:ln>
              <a:solidFill>
                <a:schemeClr val="bg2">
                  <a:lumMod val="50000"/>
                </a:schemeClr>
              </a:solidFill>
              <a:effectLst>
                <a:outerShdw blurRad="38100" dist="38100" dir="2700000" algn="tl">
                  <a:srgbClr val="000000">
                    <a:alpha val="43137"/>
                  </a:srgbClr>
                </a:outerShdw>
              </a:effectLst>
              <a:latin typeface="+mj-lt"/>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500" b="1" i="1" u="none" strike="noStrike" cap="none" normalizeH="0" baseline="0" dirty="0" smtClean="0" bmk="">
                <a:ln>
                  <a:noFill/>
                </a:ln>
                <a:solidFill>
                  <a:schemeClr val="bg2">
                    <a:lumMod val="50000"/>
                  </a:schemeClr>
                </a:solidFill>
                <a:effectLst>
                  <a:outerShdw blurRad="38100" dist="38100" dir="2700000" algn="tl">
                    <a:srgbClr val="000000">
                      <a:alpha val="43137"/>
                    </a:srgbClr>
                  </a:outerShdw>
                </a:effectLst>
                <a:latin typeface="+mj-lt"/>
                <a:ea typeface="MS Mincho" pitchFamily="49" charset="-128"/>
                <a:cs typeface="Arial" pitchFamily="34" charset="0"/>
              </a:rPr>
              <a:t>DEPARTMENT OF CIVIL ENGINEERING</a:t>
            </a:r>
            <a:endParaRPr kumimoji="0" lang="en-US" altLang="zh-CN" sz="2500" b="1" i="1" u="none" strike="noStrike" cap="none" normalizeH="0" baseline="0" dirty="0" smtClean="0" bmk="">
              <a:ln>
                <a:noFill/>
              </a:ln>
              <a:solidFill>
                <a:schemeClr val="bg2">
                  <a:lumMod val="50000"/>
                </a:schemeClr>
              </a:solidFill>
              <a:effectLst>
                <a:outerShdw blurRad="38100" dist="38100" dir="2700000" algn="tl">
                  <a:srgbClr val="000000">
                    <a:alpha val="43137"/>
                  </a:srgbClr>
                </a:outerShdw>
              </a:effectLst>
              <a:latin typeface="+mj-lt"/>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500" b="1" i="1" u="none" strike="noStrike" cap="none" normalizeH="0" baseline="0" dirty="0" smtClean="0" bmk="">
                <a:ln>
                  <a:noFill/>
                </a:ln>
                <a:solidFill>
                  <a:schemeClr val="bg2">
                    <a:lumMod val="50000"/>
                  </a:schemeClr>
                </a:solidFill>
                <a:effectLst>
                  <a:outerShdw blurRad="38100" dist="38100" dir="2700000" algn="tl">
                    <a:srgbClr val="000000">
                      <a:alpha val="43137"/>
                    </a:srgbClr>
                  </a:outerShdw>
                </a:effectLst>
                <a:latin typeface="+mj-lt"/>
                <a:ea typeface="MS Mincho" pitchFamily="49" charset="-128"/>
                <a:cs typeface="Arial" pitchFamily="34" charset="0"/>
              </a:rPr>
              <a:t>AKURDI, PUNE – 411044, INDIA</a:t>
            </a:r>
            <a:endParaRPr kumimoji="0" lang="en-US" altLang="zh-CN" sz="2500" b="1" i="1" u="none" strike="noStrike" cap="none" normalizeH="0" baseline="0" dirty="0" smtClean="0">
              <a:ln>
                <a:noFill/>
              </a:ln>
              <a:solidFill>
                <a:schemeClr val="bg2">
                  <a:lumMod val="50000"/>
                </a:schemeClr>
              </a:solidFill>
              <a:effectLst>
                <a:outerShdw blurRad="38100" dist="38100" dir="2700000" algn="tl">
                  <a:srgbClr val="000000">
                    <a:alpha val="43137"/>
                  </a:srgbClr>
                </a:outerShdw>
              </a:effectLst>
              <a:latin typeface="+mj-lt"/>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CN" sz="2500" b="1" i="1" u="none" strike="noStrike" cap="none" normalizeH="0" baseline="0" dirty="0" smtClean="0">
              <a:ln>
                <a:noFill/>
              </a:ln>
              <a:solidFill>
                <a:schemeClr val="bg2">
                  <a:lumMod val="50000"/>
                </a:schemeClr>
              </a:solidFill>
              <a:effectLst>
                <a:outerShdw blurRad="38100" dist="38100" dir="2700000" algn="tl">
                  <a:srgbClr val="000000">
                    <a:alpha val="43137"/>
                  </a:srgbClr>
                </a:outerShdw>
              </a:effectLst>
              <a:latin typeface="+mj-lt"/>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ipei-101-Taiwan.jpg"/>
          <p:cNvPicPr>
            <a:picLocks noChangeAspect="1"/>
          </p:cNvPicPr>
          <p:nvPr/>
        </p:nvPicPr>
        <p:blipFill>
          <a:blip r:embed="rId2" cstate="print"/>
          <a:srcRect r="31372"/>
          <a:stretch>
            <a:fillRect/>
          </a:stretch>
        </p:blipFill>
        <p:spPr>
          <a:xfrm>
            <a:off x="5786414" y="1500174"/>
            <a:ext cx="3357586" cy="4408849"/>
          </a:xfrm>
          <a:prstGeom prst="rect">
            <a:avLst/>
          </a:prstGeom>
          <a:ln>
            <a:noFill/>
          </a:ln>
          <a:effectLst>
            <a:softEdge rad="112500"/>
          </a:effectLst>
        </p:spPr>
      </p:pic>
      <p:sp>
        <p:nvSpPr>
          <p:cNvPr id="2" name="Title 1"/>
          <p:cNvSpPr>
            <a:spLocks noGrp="1"/>
          </p:cNvSpPr>
          <p:nvPr>
            <p:ph type="title"/>
          </p:nvPr>
        </p:nvSpPr>
        <p:spPr>
          <a:xfrm>
            <a:off x="-357222" y="0"/>
            <a:ext cx="9144000" cy="1143000"/>
          </a:xfrm>
        </p:spPr>
        <p:txBody>
          <a:bodyPr>
            <a:normAutofit/>
          </a:bodyPr>
          <a:lstStyle/>
          <a:p>
            <a:pPr algn="ctr"/>
            <a:r>
              <a:rPr lang="en-IN" sz="4000" b="1" i="1" u="sng" dirty="0" smtClean="0">
                <a:effectLst>
                  <a:outerShdw blurRad="38100" dist="38100" dir="2700000" algn="tl">
                    <a:srgbClr val="000000">
                      <a:alpha val="43137"/>
                    </a:srgbClr>
                  </a:outerShdw>
                </a:effectLst>
              </a:rPr>
              <a:t>Basic Information</a:t>
            </a:r>
            <a:endParaRPr lang="en-IN" sz="4000" b="1" i="1"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28596" y="1500174"/>
            <a:ext cx="5214974" cy="5357826"/>
          </a:xfrm>
        </p:spPr>
        <p:txBody>
          <a:bodyPr>
            <a:normAutofit lnSpcReduction="10000"/>
          </a:bodyPr>
          <a:lstStyle/>
          <a:p>
            <a:pPr algn="just"/>
            <a:r>
              <a:rPr lang="en-IN" sz="2200" dirty="0" smtClean="0">
                <a:solidFill>
                  <a:schemeClr val="tx2"/>
                </a:solidFill>
                <a:latin typeface="Eras Medium ITC" pitchFamily="34" charset="0"/>
              </a:rPr>
              <a:t>Architect – C.Y.Lee &amp; Partners</a:t>
            </a:r>
          </a:p>
          <a:p>
            <a:pPr algn="just"/>
            <a:r>
              <a:rPr lang="en-IN" sz="2200" dirty="0" smtClean="0">
                <a:solidFill>
                  <a:schemeClr val="tx2"/>
                </a:solidFill>
                <a:latin typeface="Eras Medium ITC" pitchFamily="34" charset="0"/>
              </a:rPr>
              <a:t>Structural Engineer – Shaw Shieh</a:t>
            </a:r>
          </a:p>
          <a:p>
            <a:pPr algn="just"/>
            <a:r>
              <a:rPr lang="en-IN" sz="2200" dirty="0" smtClean="0">
                <a:solidFill>
                  <a:schemeClr val="tx2"/>
                </a:solidFill>
                <a:latin typeface="Eras Medium ITC" pitchFamily="34" charset="0"/>
              </a:rPr>
              <a:t>Structural Consult. – Thornton-</a:t>
            </a:r>
            <a:r>
              <a:rPr lang="en-IN" sz="2200" dirty="0" err="1" smtClean="0">
                <a:solidFill>
                  <a:schemeClr val="tx2"/>
                </a:solidFill>
                <a:latin typeface="Eras Medium ITC" pitchFamily="34" charset="0"/>
              </a:rPr>
              <a:t>Tomasetti</a:t>
            </a:r>
            <a:r>
              <a:rPr lang="en-IN" sz="2200" dirty="0" smtClean="0">
                <a:solidFill>
                  <a:schemeClr val="tx2"/>
                </a:solidFill>
                <a:latin typeface="Eras Medium ITC" pitchFamily="34" charset="0"/>
              </a:rPr>
              <a:t> Engineers, New York City</a:t>
            </a:r>
          </a:p>
          <a:p>
            <a:pPr algn="just"/>
            <a:r>
              <a:rPr lang="en-IN" sz="2200" dirty="0" smtClean="0">
                <a:solidFill>
                  <a:schemeClr val="tx2"/>
                </a:solidFill>
                <a:latin typeface="Eras Medium ITC" pitchFamily="34" charset="0"/>
              </a:rPr>
              <a:t>Year Started – June 1998</a:t>
            </a:r>
          </a:p>
          <a:p>
            <a:pPr algn="just"/>
            <a:r>
              <a:rPr lang="en-IN" sz="2200" dirty="0" smtClean="0">
                <a:solidFill>
                  <a:schemeClr val="tx2"/>
                </a:solidFill>
                <a:latin typeface="Eras Medium ITC" pitchFamily="34" charset="0"/>
              </a:rPr>
              <a:t>Total Height – 508m</a:t>
            </a:r>
          </a:p>
          <a:p>
            <a:pPr algn="just"/>
            <a:r>
              <a:rPr lang="en-IN" sz="2200" dirty="0" smtClean="0">
                <a:solidFill>
                  <a:schemeClr val="tx2"/>
                </a:solidFill>
                <a:latin typeface="Eras Medium ITC" pitchFamily="34" charset="0"/>
              </a:rPr>
              <a:t>No. of Floors – 101</a:t>
            </a:r>
          </a:p>
          <a:p>
            <a:pPr algn="just"/>
            <a:r>
              <a:rPr lang="en-IN" sz="2200" dirty="0" smtClean="0">
                <a:solidFill>
                  <a:schemeClr val="tx2"/>
                </a:solidFill>
                <a:latin typeface="Eras Medium ITC" pitchFamily="34" charset="0"/>
              </a:rPr>
              <a:t>Plan Area – 50m X 50m</a:t>
            </a:r>
          </a:p>
          <a:p>
            <a:pPr algn="just"/>
            <a:r>
              <a:rPr lang="en-IN" sz="2200" dirty="0" smtClean="0">
                <a:solidFill>
                  <a:schemeClr val="tx2"/>
                </a:solidFill>
                <a:latin typeface="Eras Medium ITC" pitchFamily="34" charset="0"/>
              </a:rPr>
              <a:t>Cost – $ 700 million</a:t>
            </a:r>
          </a:p>
          <a:p>
            <a:pPr algn="just"/>
            <a:r>
              <a:rPr lang="en-IN" sz="2200" dirty="0" smtClean="0">
                <a:solidFill>
                  <a:schemeClr val="tx2"/>
                </a:solidFill>
                <a:latin typeface="Eras Medium ITC" pitchFamily="34" charset="0"/>
              </a:rPr>
              <a:t>Building Use – Office Complex + Mall</a:t>
            </a:r>
          </a:p>
          <a:p>
            <a:pPr algn="just"/>
            <a:r>
              <a:rPr lang="en-IN" sz="2200" dirty="0" smtClean="0">
                <a:solidFill>
                  <a:schemeClr val="tx2"/>
                </a:solidFill>
                <a:latin typeface="Eras Medium ITC" pitchFamily="34" charset="0"/>
              </a:rPr>
              <a:t>Parking - 83,000 m2, 1800 cars</a:t>
            </a:r>
          </a:p>
          <a:p>
            <a:pPr algn="just"/>
            <a:r>
              <a:rPr lang="en-IN" sz="2200" dirty="0" smtClean="0">
                <a:solidFill>
                  <a:schemeClr val="tx2"/>
                </a:solidFill>
                <a:latin typeface="Eras Medium ITC" pitchFamily="34" charset="0"/>
              </a:rPr>
              <a:t>Retail - Taipei 101 Mall (77,033 m2)</a:t>
            </a:r>
          </a:p>
          <a:p>
            <a:pPr algn="just"/>
            <a:r>
              <a:rPr lang="en-IN" sz="2200" dirty="0" smtClean="0">
                <a:solidFill>
                  <a:schemeClr val="tx2"/>
                </a:solidFill>
                <a:latin typeface="Eras Medium ITC" pitchFamily="34" charset="0"/>
              </a:rPr>
              <a:t>Offices - Taiwan Stock Exchange (198,347 m2)</a:t>
            </a:r>
          </a:p>
          <a:p>
            <a:pPr algn="just"/>
            <a:endParaRPr lang="en-IN" sz="2200" dirty="0">
              <a:solidFill>
                <a:schemeClr val="tx2"/>
              </a:solidFill>
              <a:latin typeface="Eras Medium ITC"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928670"/>
          </a:xfrm>
        </p:spPr>
        <p:txBody>
          <a:bodyPr>
            <a:normAutofit/>
          </a:bodyPr>
          <a:lstStyle/>
          <a:p>
            <a:pPr algn="ctr"/>
            <a:r>
              <a:rPr lang="en-IN" sz="4000" b="1" i="1" u="sng" dirty="0" smtClean="0">
                <a:effectLst>
                  <a:outerShdw blurRad="38100" dist="38100" dir="2700000" algn="tl">
                    <a:srgbClr val="000000">
                      <a:alpha val="43137"/>
                    </a:srgbClr>
                  </a:outerShdw>
                </a:effectLst>
              </a:rPr>
              <a:t>Building Frame</a:t>
            </a:r>
            <a:endParaRPr lang="en-IN" sz="4000" b="1" i="1"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500174"/>
            <a:ext cx="8229600" cy="5357826"/>
          </a:xfrm>
        </p:spPr>
        <p:txBody>
          <a:bodyPr>
            <a:noAutofit/>
          </a:bodyPr>
          <a:lstStyle/>
          <a:p>
            <a:r>
              <a:rPr lang="en-IN" sz="2000" dirty="0" smtClean="0">
                <a:solidFill>
                  <a:schemeClr val="tx2"/>
                </a:solidFill>
                <a:latin typeface="Eras Medium ITC" pitchFamily="34" charset="0"/>
              </a:rPr>
              <a:t>Materials</a:t>
            </a:r>
          </a:p>
          <a:p>
            <a:pPr lvl="1"/>
            <a:r>
              <a:rPr lang="en-IN" sz="2000" dirty="0" smtClean="0">
                <a:solidFill>
                  <a:schemeClr val="tx2"/>
                </a:solidFill>
                <a:latin typeface="Eras Medium ITC" pitchFamily="34" charset="0"/>
              </a:rPr>
              <a:t>60ksi Steel</a:t>
            </a:r>
          </a:p>
          <a:p>
            <a:pPr lvl="1"/>
            <a:r>
              <a:rPr lang="en-IN" sz="2000" dirty="0" smtClean="0">
                <a:solidFill>
                  <a:schemeClr val="tx2"/>
                </a:solidFill>
                <a:latin typeface="Eras Medium ITC" pitchFamily="34" charset="0"/>
              </a:rPr>
              <a:t>10,000 psi Concrete</a:t>
            </a:r>
          </a:p>
          <a:p>
            <a:r>
              <a:rPr lang="en-IN" sz="2000" dirty="0" smtClean="0">
                <a:solidFill>
                  <a:schemeClr val="tx2"/>
                </a:solidFill>
                <a:latin typeface="Eras Medium ITC" pitchFamily="34" charset="0"/>
              </a:rPr>
              <a:t>Systems</a:t>
            </a:r>
          </a:p>
          <a:p>
            <a:pPr lvl="1"/>
            <a:r>
              <a:rPr lang="en-IN" sz="2000" dirty="0" smtClean="0">
                <a:solidFill>
                  <a:schemeClr val="tx2"/>
                </a:solidFill>
                <a:latin typeface="Eras Medium ITC" pitchFamily="34" charset="0"/>
              </a:rPr>
              <a:t>Outrigger Trusses</a:t>
            </a:r>
          </a:p>
          <a:p>
            <a:pPr lvl="1"/>
            <a:r>
              <a:rPr lang="en-IN" sz="2000" dirty="0" smtClean="0">
                <a:solidFill>
                  <a:schemeClr val="tx2"/>
                </a:solidFill>
                <a:latin typeface="Eras Medium ITC" pitchFamily="34" charset="0"/>
              </a:rPr>
              <a:t>Moment Frames</a:t>
            </a:r>
          </a:p>
          <a:p>
            <a:pPr lvl="1"/>
            <a:r>
              <a:rPr lang="en-IN" sz="2000" dirty="0" smtClean="0">
                <a:solidFill>
                  <a:schemeClr val="tx2"/>
                </a:solidFill>
                <a:latin typeface="Eras Medium ITC" pitchFamily="34" charset="0"/>
              </a:rPr>
              <a:t>Belt Trusses</a:t>
            </a:r>
          </a:p>
          <a:p>
            <a:r>
              <a:rPr lang="en-IN" sz="2000" dirty="0" smtClean="0">
                <a:solidFill>
                  <a:schemeClr val="tx2"/>
                </a:solidFill>
                <a:latin typeface="Eras Medium ITC" pitchFamily="34" charset="0"/>
              </a:rPr>
              <a:t>Lateral Load Resistance</a:t>
            </a:r>
            <a:br>
              <a:rPr lang="en-IN" sz="2000" dirty="0" smtClean="0">
                <a:solidFill>
                  <a:schemeClr val="tx2"/>
                </a:solidFill>
                <a:latin typeface="Eras Medium ITC" pitchFamily="34" charset="0"/>
              </a:rPr>
            </a:br>
            <a:endParaRPr lang="en-IN" sz="2000" dirty="0" smtClean="0">
              <a:solidFill>
                <a:schemeClr val="tx2"/>
              </a:solidFill>
              <a:latin typeface="Eras Medium ITC" pitchFamily="34" charset="0"/>
            </a:endParaRPr>
          </a:p>
          <a:p>
            <a:pPr lvl="1"/>
            <a:r>
              <a:rPr lang="en-IN" sz="2000" dirty="0" smtClean="0">
                <a:solidFill>
                  <a:schemeClr val="tx2"/>
                </a:solidFill>
                <a:latin typeface="Eras Medium ITC" pitchFamily="34" charset="0"/>
              </a:rPr>
              <a:t>Braced Moment Frames in the building’s core</a:t>
            </a:r>
          </a:p>
          <a:p>
            <a:pPr lvl="1"/>
            <a:r>
              <a:rPr lang="en-IN" sz="2000" dirty="0" smtClean="0">
                <a:solidFill>
                  <a:schemeClr val="tx2"/>
                </a:solidFill>
                <a:latin typeface="Eras Medium ITC" pitchFamily="34" charset="0"/>
              </a:rPr>
              <a:t>Outrigger from core to perimeter</a:t>
            </a:r>
          </a:p>
          <a:p>
            <a:pPr lvl="1"/>
            <a:r>
              <a:rPr lang="en-IN" sz="2000" dirty="0" smtClean="0">
                <a:solidFill>
                  <a:schemeClr val="tx2"/>
                </a:solidFill>
                <a:latin typeface="Eras Medium ITC" pitchFamily="34" charset="0"/>
              </a:rPr>
              <a:t>Perimeter Moment Frames</a:t>
            </a:r>
          </a:p>
          <a:p>
            <a:pPr lvl="1"/>
            <a:r>
              <a:rPr lang="en-IN" sz="2000" dirty="0" smtClean="0">
                <a:solidFill>
                  <a:schemeClr val="tx2"/>
                </a:solidFill>
                <a:latin typeface="Eras Medium ITC" pitchFamily="34" charset="0"/>
              </a:rPr>
              <a:t>Shear walls</a:t>
            </a:r>
            <a:br>
              <a:rPr lang="en-IN" sz="2000" dirty="0" smtClean="0">
                <a:solidFill>
                  <a:schemeClr val="tx2"/>
                </a:solidFill>
                <a:latin typeface="Eras Medium ITC" pitchFamily="34" charset="0"/>
              </a:rPr>
            </a:br>
            <a:endParaRPr lang="en-IN" sz="2000" dirty="0" smtClean="0">
              <a:solidFill>
                <a:schemeClr val="tx2"/>
              </a:solidFill>
              <a:latin typeface="Eras Medium ITC" pitchFamily="34" charset="0"/>
            </a:endParaRPr>
          </a:p>
          <a:p>
            <a:pPr lvl="2"/>
            <a:r>
              <a:rPr lang="en-IN" sz="2000" dirty="0" smtClean="0">
                <a:solidFill>
                  <a:schemeClr val="tx2"/>
                </a:solidFill>
                <a:latin typeface="Eras Medium ITC" pitchFamily="34" charset="0"/>
              </a:rPr>
              <a:t>Basement and first 8 floors</a:t>
            </a:r>
          </a:p>
          <a:p>
            <a:endParaRPr lang="en-IN" sz="2000" dirty="0">
              <a:solidFill>
                <a:schemeClr val="tx2"/>
              </a:solidFill>
              <a:latin typeface="Eras Medium ITC"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714356"/>
          </a:xfrm>
          <a:prstGeom prst="rect">
            <a:avLst/>
          </a:prstGeom>
          <a:noFill/>
        </p:spPr>
        <p:txBody>
          <a:bodyPr wrap="square" rtlCol="0">
            <a:spAutoFit/>
          </a:bodyPr>
          <a:lstStyle/>
          <a:p>
            <a:pPr algn="ctr"/>
            <a:r>
              <a:rPr lang="en-IN" sz="4000" b="1" i="1" u="sng" dirty="0" smtClean="0">
                <a:solidFill>
                  <a:schemeClr val="tx2"/>
                </a:solidFill>
                <a:effectLst>
                  <a:outerShdw blurRad="38100" dist="38100" dir="2700000" algn="tl">
                    <a:srgbClr val="000000">
                      <a:alpha val="43137"/>
                    </a:srgbClr>
                  </a:outerShdw>
                </a:effectLst>
                <a:latin typeface="+mj-lt"/>
              </a:rPr>
              <a:t>Structural Design</a:t>
            </a:r>
            <a:endParaRPr lang="en-IN" sz="4000" b="1" i="1" u="sng" dirty="0">
              <a:solidFill>
                <a:schemeClr val="tx2"/>
              </a:solidFill>
              <a:effectLst>
                <a:outerShdw blurRad="38100" dist="38100" dir="2700000" algn="tl">
                  <a:srgbClr val="000000">
                    <a:alpha val="43137"/>
                  </a:srgbClr>
                </a:outerShdw>
              </a:effectLst>
              <a:latin typeface="+mj-lt"/>
            </a:endParaRPr>
          </a:p>
        </p:txBody>
      </p:sp>
      <p:sp>
        <p:nvSpPr>
          <p:cNvPr id="6" name="TextBox 5"/>
          <p:cNvSpPr txBox="1"/>
          <p:nvPr/>
        </p:nvSpPr>
        <p:spPr>
          <a:xfrm>
            <a:off x="0" y="917912"/>
            <a:ext cx="9144000" cy="5940088"/>
          </a:xfrm>
          <a:prstGeom prst="rect">
            <a:avLst/>
          </a:prstGeom>
          <a:noFill/>
        </p:spPr>
        <p:txBody>
          <a:bodyPr wrap="square" rtlCol="0">
            <a:spAutoFit/>
          </a:bodyPr>
          <a:lstStyle/>
          <a:p>
            <a:pPr algn="just">
              <a:buClr>
                <a:schemeClr val="tx2">
                  <a:lumMod val="60000"/>
                  <a:lumOff val="40000"/>
                </a:schemeClr>
              </a:buClr>
              <a:buSzPct val="135000"/>
              <a:buFont typeface="Arial" pitchFamily="34" charset="0"/>
              <a:buChar char="•"/>
            </a:pPr>
            <a:r>
              <a:rPr lang="en-IN" sz="2000" dirty="0">
                <a:solidFill>
                  <a:schemeClr val="tx2"/>
                </a:solidFill>
                <a:latin typeface="Eras Medium ITC" pitchFamily="34" charset="0"/>
              </a:rPr>
              <a:t>Taipei 101 is designed to withstand the typhoon winds and earthquake tremors common in its area of the Asia-Pacific. </a:t>
            </a:r>
            <a:endParaRPr lang="en-IN" sz="2000" dirty="0" smtClean="0">
              <a:solidFill>
                <a:schemeClr val="tx2"/>
              </a:solidFill>
              <a:latin typeface="Eras Medium ITC" pitchFamily="34" charset="0"/>
            </a:endParaRPr>
          </a:p>
          <a:p>
            <a:pPr algn="just">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Planners </a:t>
            </a:r>
            <a:r>
              <a:rPr lang="en-IN" sz="2000" dirty="0">
                <a:solidFill>
                  <a:schemeClr val="tx2"/>
                </a:solidFill>
                <a:latin typeface="Eras Medium ITC" pitchFamily="34" charset="0"/>
              </a:rPr>
              <a:t>aimed for a structure that could withstand gale winds of 60 m/s (197 ft/s, 216 km/h or 134 mph) and the strongest earthquakes likely to occur in a 2,500 year cycle</a:t>
            </a:r>
            <a:r>
              <a:rPr lang="en-IN" sz="2000" dirty="0" smtClean="0">
                <a:solidFill>
                  <a:schemeClr val="tx2"/>
                </a:solidFill>
                <a:latin typeface="Eras Medium ITC" pitchFamily="34" charset="0"/>
              </a:rPr>
              <a:t>.</a:t>
            </a:r>
            <a:endParaRPr lang="en-IN" sz="2000" dirty="0">
              <a:solidFill>
                <a:schemeClr val="tx2"/>
              </a:solidFill>
              <a:latin typeface="Eras Medium ITC" pitchFamily="34" charset="0"/>
            </a:endParaRPr>
          </a:p>
          <a:p>
            <a:pPr algn="just">
              <a:buClr>
                <a:schemeClr val="tx2">
                  <a:lumMod val="60000"/>
                  <a:lumOff val="40000"/>
                </a:schemeClr>
              </a:buClr>
              <a:buSzPct val="135000"/>
              <a:buFont typeface="Arial" pitchFamily="34" charset="0"/>
              <a:buChar char="•"/>
            </a:pPr>
            <a:r>
              <a:rPr lang="en-IN" sz="2000" dirty="0">
                <a:solidFill>
                  <a:schemeClr val="tx2"/>
                </a:solidFill>
                <a:latin typeface="Eras Medium ITC" pitchFamily="34" charset="0"/>
              </a:rPr>
              <a:t>Skyscrapers must be flexible in strong winds yet remain rigid enough to prevent large sideways movement. </a:t>
            </a:r>
            <a:endParaRPr lang="en-IN" sz="2000" dirty="0" smtClean="0">
              <a:solidFill>
                <a:schemeClr val="tx2"/>
              </a:solidFill>
              <a:latin typeface="Eras Medium ITC" pitchFamily="34" charset="0"/>
            </a:endParaRPr>
          </a:p>
          <a:p>
            <a:pPr algn="just">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Flexibility </a:t>
            </a:r>
            <a:r>
              <a:rPr lang="en-IN" sz="2000" dirty="0">
                <a:solidFill>
                  <a:schemeClr val="tx2"/>
                </a:solidFill>
                <a:latin typeface="Eras Medium ITC" pitchFamily="34" charset="0"/>
              </a:rPr>
              <a:t>prevents structural damage while resistance ensures comfort for the occupants and protection of glass, curtain walls and other features</a:t>
            </a:r>
            <a:r>
              <a:rPr lang="en-IN" sz="2000" dirty="0" smtClean="0">
                <a:solidFill>
                  <a:schemeClr val="tx2"/>
                </a:solidFill>
                <a:latin typeface="Eras Medium ITC" pitchFamily="34" charset="0"/>
              </a:rPr>
              <a:t>.</a:t>
            </a:r>
          </a:p>
          <a:p>
            <a:pPr algn="just">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 </a:t>
            </a:r>
            <a:r>
              <a:rPr lang="en-IN" sz="2000" dirty="0">
                <a:solidFill>
                  <a:schemeClr val="tx2"/>
                </a:solidFill>
                <a:latin typeface="Eras Medium ITC" pitchFamily="34" charset="0"/>
              </a:rPr>
              <a:t>Most designs achieve the necessary strength by enlarging critical structural elements such as bracing. The height of Taipei 101 combined with the demands of its environment called for additional innovations. The design achieves both strength and flexibility for the tower through the use of high-performance steel construction</a:t>
            </a:r>
            <a:r>
              <a:rPr lang="en-IN" sz="2000" dirty="0" smtClean="0">
                <a:solidFill>
                  <a:schemeClr val="tx2"/>
                </a:solidFill>
                <a:latin typeface="Eras Medium ITC" pitchFamily="34" charset="0"/>
              </a:rPr>
              <a:t>.</a:t>
            </a:r>
          </a:p>
          <a:p>
            <a:pPr algn="just">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 </a:t>
            </a:r>
            <a:r>
              <a:rPr lang="en-IN" sz="2000" dirty="0">
                <a:solidFill>
                  <a:schemeClr val="tx2"/>
                </a:solidFill>
                <a:latin typeface="Eras Medium ITC" pitchFamily="34" charset="0"/>
              </a:rPr>
              <a:t>Thirty-six columns support Taipei 101, including eight "mega-columns" packed with 10,000 psi (69 MPa) concrete</a:t>
            </a:r>
            <a:r>
              <a:rPr lang="en-IN" sz="2000" dirty="0" smtClean="0">
                <a:solidFill>
                  <a:schemeClr val="tx2"/>
                </a:solidFill>
                <a:latin typeface="Eras Medium ITC" pitchFamily="34" charset="0"/>
              </a:rPr>
              <a:t>.</a:t>
            </a:r>
            <a:endParaRPr lang="en-IN" sz="2000" baseline="30000" dirty="0">
              <a:solidFill>
                <a:schemeClr val="tx2"/>
              </a:solidFill>
              <a:latin typeface="Eras Medium ITC" pitchFamily="34" charset="0"/>
            </a:endParaRPr>
          </a:p>
          <a:p>
            <a:pPr algn="just">
              <a:buClr>
                <a:schemeClr val="tx2">
                  <a:lumMod val="60000"/>
                  <a:lumOff val="40000"/>
                </a:schemeClr>
              </a:buClr>
              <a:buSzPct val="135000"/>
              <a:buFont typeface="Arial" pitchFamily="34" charset="0"/>
              <a:buChar char="•"/>
            </a:pPr>
            <a:r>
              <a:rPr lang="en-IN" sz="2000" dirty="0">
                <a:solidFill>
                  <a:schemeClr val="tx2"/>
                </a:solidFill>
                <a:latin typeface="Eras Medium ITC" pitchFamily="34" charset="0"/>
              </a:rPr>
              <a:t> Every eight floors, outrigger trusses connect the columns in the building's core to those on the exterior.</a:t>
            </a:r>
          </a:p>
          <a:p>
            <a:pPr algn="just">
              <a:buClr>
                <a:schemeClr val="tx2">
                  <a:lumMod val="60000"/>
                  <a:lumOff val="40000"/>
                </a:schemeClr>
              </a:buClr>
              <a:buSzPct val="135000"/>
              <a:buFont typeface="Arial" pitchFamily="34" charset="0"/>
              <a:buChar char="•"/>
            </a:pPr>
            <a:endParaRPr lang="en-IN" sz="2000" dirty="0">
              <a:solidFill>
                <a:schemeClr val="tx2"/>
              </a:solidFill>
              <a:latin typeface="Eras Medium ITC"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910103.jpg"/>
          <p:cNvPicPr>
            <a:picLocks noChangeAspect="1"/>
          </p:cNvPicPr>
          <p:nvPr/>
        </p:nvPicPr>
        <p:blipFill>
          <a:blip r:embed="rId2" cstate="print"/>
          <a:stretch>
            <a:fillRect/>
          </a:stretch>
        </p:blipFill>
        <p:spPr>
          <a:xfrm>
            <a:off x="5572132" y="857232"/>
            <a:ext cx="3571868" cy="4429156"/>
          </a:xfrm>
          <a:prstGeom prst="rect">
            <a:avLst/>
          </a:prstGeom>
          <a:ln>
            <a:noFill/>
          </a:ln>
          <a:effectLst>
            <a:softEdge rad="112500"/>
          </a:effectLst>
        </p:spPr>
      </p:pic>
      <p:sp>
        <p:nvSpPr>
          <p:cNvPr id="4" name="TextBox 3"/>
          <p:cNvSpPr txBox="1"/>
          <p:nvPr/>
        </p:nvSpPr>
        <p:spPr>
          <a:xfrm>
            <a:off x="1081062" y="1223946"/>
            <a:ext cx="7572428" cy="369332"/>
          </a:xfrm>
          <a:prstGeom prst="rect">
            <a:avLst/>
          </a:prstGeom>
          <a:noFill/>
        </p:spPr>
        <p:txBody>
          <a:bodyPr wrap="square" rtlCol="0">
            <a:spAutoFit/>
          </a:bodyPr>
          <a:lstStyle/>
          <a:p>
            <a:endParaRPr lang="en-IN" dirty="0"/>
          </a:p>
        </p:txBody>
      </p:sp>
      <p:sp>
        <p:nvSpPr>
          <p:cNvPr id="6" name="TextBox 5"/>
          <p:cNvSpPr txBox="1"/>
          <p:nvPr/>
        </p:nvSpPr>
        <p:spPr>
          <a:xfrm>
            <a:off x="428596" y="0"/>
            <a:ext cx="4857784" cy="6863417"/>
          </a:xfrm>
          <a:prstGeom prst="rect">
            <a:avLst/>
          </a:prstGeom>
          <a:noFill/>
        </p:spPr>
        <p:txBody>
          <a:bodyPr wrap="square" rtlCol="0">
            <a:spAutoFit/>
          </a:bodyPr>
          <a:lstStyle/>
          <a:p>
            <a:pPr algn="just">
              <a:buClr>
                <a:schemeClr val="tx2">
                  <a:lumMod val="60000"/>
                  <a:lumOff val="40000"/>
                </a:schemeClr>
              </a:buClr>
              <a:buSzPct val="135000"/>
              <a:buFont typeface="Arial" pitchFamily="34" charset="0"/>
              <a:buChar char="•"/>
            </a:pPr>
            <a:r>
              <a:rPr lang="en-IN" sz="2000" dirty="0">
                <a:solidFill>
                  <a:schemeClr val="tx2"/>
                </a:solidFill>
                <a:latin typeface="Eras Medium ITC" pitchFamily="34" charset="0"/>
              </a:rPr>
              <a:t>These features combine with the solidity of its foundation to make Taipei 101 one of the most stable buildings ever constructed</a:t>
            </a:r>
            <a:r>
              <a:rPr lang="en-IN" sz="2000" dirty="0" smtClean="0">
                <a:solidFill>
                  <a:schemeClr val="tx2"/>
                </a:solidFill>
                <a:latin typeface="Eras Medium ITC" pitchFamily="34" charset="0"/>
              </a:rPr>
              <a:t>.</a:t>
            </a:r>
          </a:p>
          <a:p>
            <a:pPr algn="just">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 </a:t>
            </a:r>
            <a:r>
              <a:rPr lang="en-IN" sz="2000" dirty="0">
                <a:solidFill>
                  <a:schemeClr val="tx2"/>
                </a:solidFill>
                <a:latin typeface="Eras Medium ITC" pitchFamily="34" charset="0"/>
              </a:rPr>
              <a:t>The foundation is reinforced by 380 piles driven 80 m (262 ft) into the ground, extending as far as 30 m (98 ft) into the bedrock</a:t>
            </a:r>
            <a:r>
              <a:rPr lang="en-IN" sz="2000" dirty="0" smtClean="0">
                <a:solidFill>
                  <a:schemeClr val="tx2"/>
                </a:solidFill>
                <a:latin typeface="Eras Medium ITC" pitchFamily="34" charset="0"/>
              </a:rPr>
              <a:t>.</a:t>
            </a:r>
          </a:p>
          <a:p>
            <a:pPr algn="just">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 </a:t>
            </a:r>
            <a:r>
              <a:rPr lang="en-IN" sz="2000" dirty="0">
                <a:solidFill>
                  <a:schemeClr val="tx2"/>
                </a:solidFill>
                <a:latin typeface="Eras Medium ITC" pitchFamily="34" charset="0"/>
              </a:rPr>
              <a:t>Each pile is 1.5 m (5 ft) in diameter and can bear a load of 1,000–1,320 tonnes (1,100–1,460 short tons</a:t>
            </a:r>
            <a:r>
              <a:rPr lang="en-IN" sz="2000" dirty="0" smtClean="0">
                <a:solidFill>
                  <a:schemeClr val="tx2"/>
                </a:solidFill>
                <a:latin typeface="Eras Medium ITC" pitchFamily="34" charset="0"/>
              </a:rPr>
              <a:t>).</a:t>
            </a:r>
            <a:r>
              <a:rPr lang="en-IN" sz="2000" dirty="0">
                <a:solidFill>
                  <a:schemeClr val="tx2"/>
                </a:solidFill>
                <a:latin typeface="Eras Medium ITC" pitchFamily="34" charset="0"/>
              </a:rPr>
              <a:t> </a:t>
            </a:r>
            <a:endParaRPr lang="en-IN" sz="2000" dirty="0" smtClean="0">
              <a:solidFill>
                <a:schemeClr val="tx2"/>
              </a:solidFill>
              <a:latin typeface="Eras Medium ITC" pitchFamily="34" charset="0"/>
            </a:endParaRPr>
          </a:p>
          <a:p>
            <a:pPr algn="just">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The </a:t>
            </a:r>
            <a:r>
              <a:rPr lang="en-IN" sz="2000" dirty="0">
                <a:solidFill>
                  <a:schemeClr val="tx2"/>
                </a:solidFill>
                <a:latin typeface="Eras Medium ITC" pitchFamily="34" charset="0"/>
              </a:rPr>
              <a:t>stability of the design became evident during construction when, on 31 </a:t>
            </a:r>
            <a:r>
              <a:rPr lang="en-IN" sz="2000" dirty="0" smtClean="0">
                <a:solidFill>
                  <a:schemeClr val="tx2"/>
                </a:solidFill>
                <a:latin typeface="Eras Medium ITC" pitchFamily="34" charset="0"/>
              </a:rPr>
              <a:t>March </a:t>
            </a:r>
            <a:r>
              <a:rPr lang="en-IN" sz="2000" dirty="0">
                <a:solidFill>
                  <a:schemeClr val="tx2"/>
                </a:solidFill>
                <a:latin typeface="Eras Medium ITC" pitchFamily="34" charset="0"/>
              </a:rPr>
              <a:t>2002, a 6.8-magnitude earthquake rocked Taipei. The tremor was strong enough to topple two construction cranes from the 56th floor, the highest floor at the time</a:t>
            </a:r>
            <a:r>
              <a:rPr lang="en-IN" sz="2000" dirty="0" smtClean="0">
                <a:solidFill>
                  <a:schemeClr val="tx2"/>
                </a:solidFill>
                <a:latin typeface="Eras Medium ITC" pitchFamily="34" charset="0"/>
              </a:rPr>
              <a:t>.</a:t>
            </a:r>
          </a:p>
          <a:p>
            <a:pPr algn="just">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 </a:t>
            </a:r>
            <a:r>
              <a:rPr lang="en-IN" sz="2000" dirty="0">
                <a:solidFill>
                  <a:schemeClr val="tx2"/>
                </a:solidFill>
                <a:latin typeface="Eras Medium ITC" pitchFamily="34" charset="0"/>
              </a:rPr>
              <a:t>Five people died in the accident, but an inspection showed no structural damage to the building, and construction soon resumed.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034" y="610136"/>
            <a:ext cx="5072098" cy="6247864"/>
          </a:xfrm>
          <a:prstGeom prst="rect">
            <a:avLst/>
          </a:prstGeom>
          <a:noFill/>
        </p:spPr>
        <p:txBody>
          <a:bodyPr wrap="square" rtlCol="0">
            <a:spAutoFit/>
          </a:bodyPr>
          <a:lstStyle/>
          <a:p>
            <a:pPr algn="just">
              <a:buClr>
                <a:schemeClr val="tx2">
                  <a:lumMod val="60000"/>
                  <a:lumOff val="40000"/>
                </a:schemeClr>
              </a:buClr>
              <a:buSzPct val="135000"/>
              <a:buFont typeface="Arial" pitchFamily="34" charset="0"/>
              <a:buChar char="•"/>
            </a:pPr>
            <a:r>
              <a:rPr lang="en-IN" sz="2000" dirty="0">
                <a:solidFill>
                  <a:schemeClr val="tx2"/>
                </a:solidFill>
                <a:latin typeface="Eras Medium ITC" pitchFamily="34" charset="0"/>
              </a:rPr>
              <a:t>Thornton-</a:t>
            </a:r>
            <a:r>
              <a:rPr lang="en-IN" sz="2000" dirty="0" err="1">
                <a:solidFill>
                  <a:schemeClr val="tx2"/>
                </a:solidFill>
                <a:latin typeface="Eras Medium ITC" pitchFamily="34" charset="0"/>
              </a:rPr>
              <a:t>Tomasetti</a:t>
            </a:r>
            <a:r>
              <a:rPr lang="en-IN" sz="2000" dirty="0">
                <a:solidFill>
                  <a:schemeClr val="tx2"/>
                </a:solidFill>
                <a:latin typeface="Eras Medium ITC" pitchFamily="34" charset="0"/>
              </a:rPr>
              <a:t> Engineers along with Evergreen Consulting Engineering designed a 660-tonne (</a:t>
            </a:r>
            <a:r>
              <a:rPr lang="en-IN" sz="2000" dirty="0" smtClean="0">
                <a:solidFill>
                  <a:schemeClr val="tx2"/>
                </a:solidFill>
                <a:latin typeface="Eras Medium ITC" pitchFamily="34" charset="0"/>
              </a:rPr>
              <a:t>728-short-ton)</a:t>
            </a:r>
            <a:r>
              <a:rPr lang="en-IN" sz="2000" baseline="30000" dirty="0">
                <a:solidFill>
                  <a:schemeClr val="tx2"/>
                </a:solidFill>
                <a:latin typeface="Eras Medium ITC" pitchFamily="34" charset="0"/>
              </a:rPr>
              <a:t> </a:t>
            </a:r>
            <a:r>
              <a:rPr lang="en-IN" sz="2000" dirty="0" smtClean="0">
                <a:solidFill>
                  <a:schemeClr val="tx2"/>
                </a:solidFill>
                <a:latin typeface="Eras Medium ITC" pitchFamily="34" charset="0"/>
              </a:rPr>
              <a:t>steel </a:t>
            </a:r>
            <a:r>
              <a:rPr lang="en-IN" sz="2000" dirty="0">
                <a:solidFill>
                  <a:schemeClr val="tx2"/>
                </a:solidFill>
                <a:latin typeface="Eras Medium ITC" pitchFamily="34" charset="0"/>
              </a:rPr>
              <a:t>pendulum that serves as a tuned mass damper, at a cost of NT$132 million (US$4 million</a:t>
            </a:r>
            <a:r>
              <a:rPr lang="en-IN" sz="2000" dirty="0" smtClean="0">
                <a:solidFill>
                  <a:schemeClr val="tx2"/>
                </a:solidFill>
                <a:latin typeface="Eras Medium ITC" pitchFamily="34" charset="0"/>
              </a:rPr>
              <a:t>).</a:t>
            </a:r>
            <a:r>
              <a:rPr lang="en-IN" sz="2000" baseline="30000" dirty="0">
                <a:solidFill>
                  <a:schemeClr val="tx2"/>
                </a:solidFill>
                <a:latin typeface="Eras Medium ITC" pitchFamily="34" charset="0"/>
              </a:rPr>
              <a:t> </a:t>
            </a:r>
            <a:endParaRPr lang="en-IN" sz="2000" baseline="30000" dirty="0" smtClean="0">
              <a:solidFill>
                <a:schemeClr val="tx2"/>
              </a:solidFill>
              <a:latin typeface="Eras Medium ITC" pitchFamily="34" charset="0"/>
            </a:endParaRPr>
          </a:p>
          <a:p>
            <a:pPr algn="just">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Suspended </a:t>
            </a:r>
            <a:r>
              <a:rPr lang="en-IN" sz="2000" dirty="0">
                <a:solidFill>
                  <a:schemeClr val="tx2"/>
                </a:solidFill>
                <a:latin typeface="Eras Medium ITC" pitchFamily="34" charset="0"/>
              </a:rPr>
              <a:t>from the 92nd to the 87th floor, the pendulum sways to offset movements in the building caused by strong gusts</a:t>
            </a:r>
            <a:r>
              <a:rPr lang="en-IN" sz="2000" dirty="0" smtClean="0">
                <a:solidFill>
                  <a:schemeClr val="tx2"/>
                </a:solidFill>
                <a:latin typeface="Eras Medium ITC" pitchFamily="34" charset="0"/>
              </a:rPr>
              <a:t>.</a:t>
            </a:r>
          </a:p>
          <a:p>
            <a:pPr algn="just">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 </a:t>
            </a:r>
            <a:r>
              <a:rPr lang="en-IN" sz="2000" dirty="0">
                <a:solidFill>
                  <a:schemeClr val="tx2"/>
                </a:solidFill>
                <a:latin typeface="Eras Medium ITC" pitchFamily="34" charset="0"/>
              </a:rPr>
              <a:t>Its sphere, the largest damper sphere in the world, consists of 41 circular steel plates of varying diameters, each 125 mm (4.92 in) thick, welded together to form a 5.5 m (18 ft) diameter sphere</a:t>
            </a:r>
            <a:r>
              <a:rPr lang="en-IN" sz="2000" dirty="0" smtClean="0">
                <a:solidFill>
                  <a:schemeClr val="tx2"/>
                </a:solidFill>
                <a:latin typeface="Eras Medium ITC" pitchFamily="34" charset="0"/>
              </a:rPr>
              <a:t>.</a:t>
            </a:r>
            <a:endParaRPr lang="en-IN" sz="2000" baseline="30000" dirty="0">
              <a:solidFill>
                <a:schemeClr val="tx2"/>
              </a:solidFill>
              <a:latin typeface="Eras Medium ITC" pitchFamily="34" charset="0"/>
            </a:endParaRPr>
          </a:p>
          <a:p>
            <a:pPr algn="just">
              <a:buClr>
                <a:schemeClr val="tx2">
                  <a:lumMod val="60000"/>
                  <a:lumOff val="40000"/>
                </a:schemeClr>
              </a:buClr>
              <a:buSzPct val="135000"/>
              <a:buFont typeface="Arial" pitchFamily="34" charset="0"/>
              <a:buChar char="•"/>
            </a:pPr>
            <a:r>
              <a:rPr lang="en-IN" sz="2000" dirty="0">
                <a:solidFill>
                  <a:schemeClr val="tx2"/>
                </a:solidFill>
                <a:latin typeface="Eras Medium ITC" pitchFamily="34" charset="0"/>
              </a:rPr>
              <a:t> Two additional tuned mass dampers, each weighing 6 tonnes (7 short tons), are installed at the tip of the spire which help prevent damage to the structure due to strong wind loads</a:t>
            </a:r>
            <a:r>
              <a:rPr lang="en-IN" sz="2000" dirty="0" smtClean="0">
                <a:solidFill>
                  <a:schemeClr val="tx2"/>
                </a:solidFill>
                <a:latin typeface="Eras Medium ITC" pitchFamily="34" charset="0"/>
              </a:rPr>
              <a:t>.</a:t>
            </a:r>
            <a:endParaRPr lang="en-IN" sz="2000" dirty="0">
              <a:solidFill>
                <a:schemeClr val="tx2"/>
              </a:solidFill>
              <a:latin typeface="Eras Medium ITC" pitchFamily="34" charset="0"/>
            </a:endParaRPr>
          </a:p>
        </p:txBody>
      </p:sp>
      <p:pic>
        <p:nvPicPr>
          <p:cNvPr id="3" name="Picture 2" descr="1.jpg"/>
          <p:cNvPicPr>
            <a:picLocks noChangeAspect="1"/>
          </p:cNvPicPr>
          <p:nvPr/>
        </p:nvPicPr>
        <p:blipFill>
          <a:blip r:embed="rId2"/>
          <a:stretch>
            <a:fillRect/>
          </a:stretch>
        </p:blipFill>
        <p:spPr>
          <a:xfrm>
            <a:off x="5786446" y="928670"/>
            <a:ext cx="3357554" cy="2643206"/>
          </a:xfrm>
          <a:prstGeom prst="rect">
            <a:avLst/>
          </a:prstGeom>
          <a:ln>
            <a:noFill/>
          </a:ln>
          <a:effectLst>
            <a:softEdge rad="112500"/>
          </a:effectLst>
        </p:spPr>
      </p:pic>
      <p:pic>
        <p:nvPicPr>
          <p:cNvPr id="4" name="Picture 3" descr="taipei-101-damper-6[6].jpg"/>
          <p:cNvPicPr>
            <a:picLocks noChangeAspect="1"/>
          </p:cNvPicPr>
          <p:nvPr/>
        </p:nvPicPr>
        <p:blipFill>
          <a:blip r:embed="rId3"/>
          <a:stretch>
            <a:fillRect/>
          </a:stretch>
        </p:blipFill>
        <p:spPr>
          <a:xfrm>
            <a:off x="5857884" y="4000504"/>
            <a:ext cx="3286116" cy="2428892"/>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85794"/>
          </a:xfrm>
        </p:spPr>
        <p:txBody>
          <a:bodyPr/>
          <a:lstStyle/>
          <a:p>
            <a:pPr algn="ctr"/>
            <a:r>
              <a:rPr lang="en-IN" sz="4000" b="1" i="1" u="sng" dirty="0" smtClean="0">
                <a:effectLst>
                  <a:outerShdw blurRad="38100" dist="38100" dir="2700000" algn="tl">
                    <a:srgbClr val="000000">
                      <a:alpha val="43137"/>
                    </a:srgbClr>
                  </a:outerShdw>
                </a:effectLst>
              </a:rPr>
              <a:t>Construction </a:t>
            </a:r>
            <a:endParaRPr lang="en-IN" sz="4000" b="1" i="1" u="sng" dirty="0">
              <a:effectLst>
                <a:outerShdw blurRad="38100" dist="38100" dir="2700000" algn="tl">
                  <a:srgbClr val="000000">
                    <a:alpha val="43137"/>
                  </a:srgbClr>
                </a:outerShdw>
              </a:effectLst>
            </a:endParaRPr>
          </a:p>
        </p:txBody>
      </p:sp>
      <p:sp>
        <p:nvSpPr>
          <p:cNvPr id="3" name="Text Placeholder 2"/>
          <p:cNvSpPr>
            <a:spLocks noGrp="1"/>
          </p:cNvSpPr>
          <p:nvPr>
            <p:ph type="body" idx="2"/>
          </p:nvPr>
        </p:nvSpPr>
        <p:spPr>
          <a:xfrm>
            <a:off x="357158" y="928670"/>
            <a:ext cx="4786346" cy="5929330"/>
          </a:xfrm>
        </p:spPr>
        <p:txBody>
          <a:bodyPr>
            <a:normAutofit lnSpcReduction="10000"/>
          </a:bodyPr>
          <a:lstStyle/>
          <a:p>
            <a:pPr>
              <a:buSzPct val="135000"/>
              <a:buFont typeface="Arial" pitchFamily="34" charset="0"/>
              <a:buChar char="•"/>
            </a:pPr>
            <a:r>
              <a:rPr lang="en-IN" sz="2000" dirty="0" smtClean="0">
                <a:solidFill>
                  <a:schemeClr val="tx2"/>
                </a:solidFill>
                <a:latin typeface="Eras Medium ITC" pitchFamily="34" charset="0"/>
              </a:rPr>
              <a:t> 380 piles with 3 inch concrete slab.</a:t>
            </a:r>
          </a:p>
          <a:p>
            <a:pPr>
              <a:buSzPct val="135000"/>
              <a:buFont typeface="Arial" pitchFamily="34" charset="0"/>
              <a:buChar char="•"/>
            </a:pPr>
            <a:endParaRPr lang="en-IN" sz="2000" dirty="0" smtClean="0">
              <a:solidFill>
                <a:schemeClr val="tx2"/>
              </a:solidFill>
              <a:latin typeface="Eras Medium ITC" pitchFamily="34" charset="0"/>
            </a:endParaRPr>
          </a:p>
          <a:p>
            <a:pPr>
              <a:buSzPct val="135000"/>
              <a:buFont typeface="Arial" pitchFamily="34" charset="0"/>
              <a:buChar char="•"/>
            </a:pPr>
            <a:r>
              <a:rPr lang="en-IN" sz="2000" dirty="0" smtClean="0">
                <a:solidFill>
                  <a:schemeClr val="tx2"/>
                </a:solidFill>
                <a:latin typeface="Eras Medium ITC" pitchFamily="34" charset="0"/>
              </a:rPr>
              <a:t>Mega columns- 8 cm thick steel &amp; 10,000 psi concrete infill to provide for overturning.</a:t>
            </a:r>
          </a:p>
          <a:p>
            <a:pPr>
              <a:buSzPct val="135000"/>
              <a:buFont typeface="Arial" pitchFamily="34" charset="0"/>
              <a:buChar char="•"/>
            </a:pPr>
            <a:endParaRPr lang="en-IN" sz="2000" dirty="0" smtClean="0">
              <a:solidFill>
                <a:schemeClr val="tx2"/>
              </a:solidFill>
              <a:latin typeface="Eras Medium ITC" pitchFamily="34" charset="0"/>
            </a:endParaRPr>
          </a:p>
          <a:p>
            <a:pPr>
              <a:buSzPct val="135000"/>
              <a:buFont typeface="Arial" pitchFamily="34" charset="0"/>
              <a:buChar char="•"/>
            </a:pPr>
            <a:r>
              <a:rPr lang="en-IN" sz="2000" dirty="0" smtClean="0">
                <a:solidFill>
                  <a:schemeClr val="tx2"/>
                </a:solidFill>
                <a:latin typeface="Eras Medium ITC" pitchFamily="34" charset="0"/>
              </a:rPr>
              <a:t>Walls - 5 &amp; 7 degree slope.</a:t>
            </a:r>
          </a:p>
          <a:p>
            <a:pPr>
              <a:buSzPct val="135000"/>
              <a:buFont typeface="Arial" pitchFamily="34" charset="0"/>
              <a:buChar char="•"/>
            </a:pPr>
            <a:endParaRPr lang="en-IN" sz="2000" dirty="0" smtClean="0">
              <a:solidFill>
                <a:schemeClr val="tx2"/>
              </a:solidFill>
              <a:latin typeface="Eras Medium ITC" pitchFamily="34" charset="0"/>
            </a:endParaRPr>
          </a:p>
          <a:p>
            <a:pPr>
              <a:buSzPct val="135000"/>
              <a:buFont typeface="Arial" pitchFamily="34" charset="0"/>
              <a:buChar char="•"/>
            </a:pPr>
            <a:r>
              <a:rPr lang="en-IN" sz="2000" dirty="0" smtClean="0">
                <a:solidFill>
                  <a:schemeClr val="tx2"/>
                </a:solidFill>
                <a:latin typeface="Eras Medium ITC" pitchFamily="34" charset="0"/>
              </a:rPr>
              <a:t>106,000 tons of steel, grade 60- 25% stronger.</a:t>
            </a:r>
          </a:p>
          <a:p>
            <a:pPr>
              <a:buSzPct val="135000"/>
              <a:buFont typeface="Arial" pitchFamily="34" charset="0"/>
              <a:buChar char="•"/>
            </a:pPr>
            <a:endParaRPr lang="en-IN" sz="2000" dirty="0" smtClean="0">
              <a:solidFill>
                <a:schemeClr val="tx2"/>
              </a:solidFill>
              <a:latin typeface="Eras Medium ITC" pitchFamily="34" charset="0"/>
            </a:endParaRPr>
          </a:p>
          <a:p>
            <a:pPr>
              <a:buSzPct val="135000"/>
              <a:buFont typeface="Arial" pitchFamily="34" charset="0"/>
              <a:buChar char="•"/>
            </a:pPr>
            <a:r>
              <a:rPr lang="en-IN" sz="2000" dirty="0" smtClean="0">
                <a:solidFill>
                  <a:schemeClr val="tx2"/>
                </a:solidFill>
                <a:latin typeface="Eras Medium ITC" pitchFamily="34" charset="0"/>
              </a:rPr>
              <a:t>6 cranes on site – steel placement.</a:t>
            </a:r>
          </a:p>
          <a:p>
            <a:pPr>
              <a:buSzPct val="135000"/>
              <a:buFont typeface="Arial" pitchFamily="34" charset="0"/>
              <a:buChar char="•"/>
            </a:pPr>
            <a:endParaRPr lang="en-IN" sz="2000" dirty="0" smtClean="0">
              <a:solidFill>
                <a:schemeClr val="tx2"/>
              </a:solidFill>
              <a:latin typeface="Eras Medium ITC" pitchFamily="34" charset="0"/>
            </a:endParaRPr>
          </a:p>
          <a:p>
            <a:pPr>
              <a:buSzPct val="135000"/>
              <a:buFont typeface="Arial" pitchFamily="34" charset="0"/>
              <a:buChar char="•"/>
            </a:pPr>
            <a:r>
              <a:rPr lang="en-IN" sz="2000" dirty="0" smtClean="0">
                <a:solidFill>
                  <a:schemeClr val="tx2"/>
                </a:solidFill>
                <a:latin typeface="Eras Medium ITC" pitchFamily="34" charset="0"/>
              </a:rPr>
              <a:t>Electrical &amp; Mechanical.</a:t>
            </a:r>
          </a:p>
          <a:p>
            <a:pPr>
              <a:buSzPct val="135000"/>
              <a:buFont typeface="Arial" pitchFamily="34" charset="0"/>
              <a:buChar char="•"/>
            </a:pPr>
            <a:endParaRPr lang="en-IN" sz="2000" dirty="0" smtClean="0">
              <a:solidFill>
                <a:schemeClr val="tx2"/>
              </a:solidFill>
              <a:latin typeface="Eras Medium ITC" pitchFamily="34" charset="0"/>
            </a:endParaRPr>
          </a:p>
          <a:p>
            <a:pPr>
              <a:buSzPct val="135000"/>
              <a:buFont typeface="Arial" pitchFamily="34" charset="0"/>
              <a:buChar char="•"/>
            </a:pPr>
            <a:r>
              <a:rPr lang="en-IN" sz="2000" dirty="0" smtClean="0">
                <a:solidFill>
                  <a:schemeClr val="tx2"/>
                </a:solidFill>
                <a:latin typeface="Eras Medium ITC" pitchFamily="34" charset="0"/>
              </a:rPr>
              <a:t>Braced core with belt trusses</a:t>
            </a:r>
          </a:p>
          <a:p>
            <a:pPr>
              <a:buSzPct val="135000"/>
              <a:buFont typeface="Arial" pitchFamily="34" charset="0"/>
              <a:buChar char="•"/>
            </a:pPr>
            <a:endParaRPr lang="en-IN" sz="2000" dirty="0" smtClean="0">
              <a:solidFill>
                <a:schemeClr val="tx2"/>
              </a:solidFill>
              <a:latin typeface="Eras Medium ITC" pitchFamily="34" charset="0"/>
            </a:endParaRPr>
          </a:p>
          <a:p>
            <a:pPr>
              <a:buSzPct val="135000"/>
              <a:buFont typeface="Arial" pitchFamily="34" charset="0"/>
              <a:buChar char="•"/>
            </a:pPr>
            <a:r>
              <a:rPr lang="en-IN" sz="2000" dirty="0" smtClean="0">
                <a:solidFill>
                  <a:schemeClr val="tx2"/>
                </a:solidFill>
                <a:latin typeface="Eras Medium ITC" pitchFamily="34" charset="0"/>
              </a:rPr>
              <a:t>Curtain wall placement.</a:t>
            </a:r>
          </a:p>
          <a:p>
            <a:pPr>
              <a:buSzPct val="135000"/>
              <a:buFont typeface="Arial" pitchFamily="34" charset="0"/>
              <a:buChar char="•"/>
            </a:pPr>
            <a:endParaRPr lang="en-IN" sz="2000" dirty="0">
              <a:solidFill>
                <a:schemeClr val="tx2"/>
              </a:solidFill>
              <a:latin typeface="Eras Medium ITC" pitchFamily="34" charset="0"/>
            </a:endParaRPr>
          </a:p>
        </p:txBody>
      </p:sp>
      <p:pic>
        <p:nvPicPr>
          <p:cNvPr id="5" name="Content Placeholder 4" descr="taipei-101-construction-process.jpg"/>
          <p:cNvPicPr>
            <a:picLocks noGrp="1" noChangeAspect="1"/>
          </p:cNvPicPr>
          <p:nvPr>
            <p:ph sz="half" idx="1"/>
          </p:nvPr>
        </p:nvPicPr>
        <p:blipFill>
          <a:blip r:embed="rId2"/>
          <a:stretch>
            <a:fillRect/>
          </a:stretch>
        </p:blipFill>
        <p:spPr>
          <a:xfrm>
            <a:off x="5143504" y="1000108"/>
            <a:ext cx="4000496" cy="585789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14422"/>
            <a:ext cx="9144000" cy="5016758"/>
          </a:xfrm>
          <a:prstGeom prst="rect">
            <a:avLst/>
          </a:prstGeom>
          <a:noFill/>
        </p:spPr>
        <p:txBody>
          <a:bodyPr wrap="square" rtlCol="0">
            <a:spAutoFit/>
          </a:bodyPr>
          <a:lstStyle/>
          <a:p>
            <a:pPr algn="just"/>
            <a:r>
              <a:rPr lang="en-IN" sz="2000" dirty="0">
                <a:solidFill>
                  <a:schemeClr val="tx2"/>
                </a:solidFill>
                <a:latin typeface="Eras Medium ITC" pitchFamily="34" charset="0"/>
              </a:rPr>
              <a:t>T</a:t>
            </a:r>
            <a:r>
              <a:rPr lang="en-IN" sz="2000" dirty="0" smtClean="0">
                <a:solidFill>
                  <a:schemeClr val="tx2"/>
                </a:solidFill>
                <a:latin typeface="Eras Medium ITC" pitchFamily="34" charset="0"/>
              </a:rPr>
              <a:t>he </a:t>
            </a:r>
            <a:r>
              <a:rPr lang="en-IN" sz="2000" dirty="0">
                <a:solidFill>
                  <a:schemeClr val="tx2"/>
                </a:solidFill>
                <a:latin typeface="Eras Medium ITC" pitchFamily="34" charset="0"/>
              </a:rPr>
              <a:t>structure concentrates main loads in two, generally 3 x 2.4-m vertical </a:t>
            </a:r>
            <a:r>
              <a:rPr lang="en-IN" sz="2000" dirty="0" smtClean="0">
                <a:solidFill>
                  <a:schemeClr val="tx2"/>
                </a:solidFill>
                <a:latin typeface="Eras Medium ITC" pitchFamily="34" charset="0"/>
              </a:rPr>
              <a:t>mega columns, </a:t>
            </a:r>
            <a:r>
              <a:rPr lang="en-IN" sz="2000" dirty="0">
                <a:solidFill>
                  <a:schemeClr val="tx2"/>
                </a:solidFill>
                <a:latin typeface="Eras Medium ITC" pitchFamily="34" charset="0"/>
              </a:rPr>
              <a:t>22.5 m apart along each face, almost touching the sloping perimeter wall at its base. Main floor girders connect each </a:t>
            </a:r>
            <a:r>
              <a:rPr lang="en-IN" sz="2000" dirty="0" smtClean="0">
                <a:solidFill>
                  <a:schemeClr val="tx2"/>
                </a:solidFill>
                <a:latin typeface="Eras Medium ITC" pitchFamily="34" charset="0"/>
              </a:rPr>
              <a:t>mega column </a:t>
            </a:r>
            <a:r>
              <a:rPr lang="en-IN" sz="2000" dirty="0">
                <a:solidFill>
                  <a:schemeClr val="tx2"/>
                </a:solidFill>
                <a:latin typeface="Eras Medium ITC" pitchFamily="34" charset="0"/>
              </a:rPr>
              <a:t>through moment connections with a core corner column along the same gridline, forming a tick-tack-toe board .</a:t>
            </a:r>
            <a:r>
              <a:rPr lang="en-IN" sz="2000" dirty="0" smtClean="0">
                <a:solidFill>
                  <a:schemeClr val="tx2"/>
                </a:solidFill>
                <a:latin typeface="Eras Medium ITC" pitchFamily="34" charset="0"/>
              </a:rPr>
              <a:t>The </a:t>
            </a:r>
            <a:r>
              <a:rPr lang="en-IN" sz="2000" dirty="0">
                <a:solidFill>
                  <a:schemeClr val="tx2"/>
                </a:solidFill>
                <a:latin typeface="Eras Medium ITC" pitchFamily="34" charset="0"/>
              </a:rPr>
              <a:t>22.5-m-square core comprises 16 box columns in four lines, which are generally fully braced between floors. Composite floors are typically 13.5 cm thick.</a:t>
            </a:r>
          </a:p>
          <a:p>
            <a:pPr algn="just"/>
            <a:r>
              <a:rPr lang="en-IN" sz="2000" dirty="0">
                <a:solidFill>
                  <a:schemeClr val="tx2"/>
                </a:solidFill>
                <a:latin typeface="Eras Medium ITC" pitchFamily="34" charset="0"/>
              </a:rPr>
              <a:t>At equipment floors every eighth level, outriggers connect </a:t>
            </a:r>
            <a:r>
              <a:rPr lang="en-IN" sz="2000" dirty="0" smtClean="0">
                <a:solidFill>
                  <a:schemeClr val="tx2"/>
                </a:solidFill>
                <a:latin typeface="Eras Medium ITC" pitchFamily="34" charset="0"/>
              </a:rPr>
              <a:t>mega columns </a:t>
            </a:r>
            <a:r>
              <a:rPr lang="en-IN" sz="2000" dirty="0">
                <a:solidFill>
                  <a:schemeClr val="tx2"/>
                </a:solidFill>
                <a:latin typeface="Eras Medium ITC" pitchFamily="34" charset="0"/>
              </a:rPr>
              <a:t>and the core. Outriggers are generally formed by vertically bracing main floor girders above and below equipment floors. Further </a:t>
            </a:r>
            <a:r>
              <a:rPr lang="en-IN" sz="2000" dirty="0" smtClean="0">
                <a:solidFill>
                  <a:schemeClr val="tx2"/>
                </a:solidFill>
                <a:latin typeface="Eras Medium ITC" pitchFamily="34" charset="0"/>
              </a:rPr>
              <a:t>cross bracing </a:t>
            </a:r>
            <a:r>
              <a:rPr lang="en-IN" sz="2000" dirty="0">
                <a:solidFill>
                  <a:schemeClr val="tx2"/>
                </a:solidFill>
                <a:latin typeface="Eras Medium ITC" pitchFamily="34" charset="0"/>
              </a:rPr>
              <a:t>between main perimeter columns at these levels forms belt trusses around the tower. Two minor outriggers connect the core’s central columns with sloping H-shaped uprights in each module’s face.</a:t>
            </a:r>
          </a:p>
          <a:p>
            <a:pPr algn="just"/>
            <a:r>
              <a:rPr lang="en-IN" sz="2000" dirty="0">
                <a:solidFill>
                  <a:schemeClr val="tx2"/>
                </a:solidFill>
                <a:latin typeface="Eras Medium ITC" pitchFamily="34" charset="0"/>
              </a:rPr>
              <a:t>From just below level 26 down, </a:t>
            </a:r>
            <a:r>
              <a:rPr lang="en-IN" sz="2000" dirty="0" smtClean="0">
                <a:solidFill>
                  <a:schemeClr val="tx2"/>
                </a:solidFill>
                <a:latin typeface="Eras Medium ITC" pitchFamily="34" charset="0"/>
              </a:rPr>
              <a:t>mega columns </a:t>
            </a:r>
            <a:r>
              <a:rPr lang="en-IN" sz="2000" dirty="0">
                <a:solidFill>
                  <a:schemeClr val="tx2"/>
                </a:solidFill>
                <a:latin typeface="Eras Medium ITC" pitchFamily="34" charset="0"/>
              </a:rPr>
              <a:t>slope with the building’s profile. Two, 2 x 1.2-m columns are added toward the </a:t>
            </a:r>
            <a:r>
              <a:rPr lang="en-IN" sz="2000" dirty="0" smtClean="0">
                <a:solidFill>
                  <a:schemeClr val="tx2"/>
                </a:solidFill>
                <a:latin typeface="Eras Medium ITC" pitchFamily="34" charset="0"/>
              </a:rPr>
              <a:t>centre </a:t>
            </a:r>
            <a:r>
              <a:rPr lang="en-IN" sz="2000" dirty="0">
                <a:solidFill>
                  <a:schemeClr val="tx2"/>
                </a:solidFill>
                <a:latin typeface="Eras Medium ITC" pitchFamily="34" charset="0"/>
              </a:rPr>
              <a:t>of each facade, while each corner is supported by an additional 1.4-m-square sloping box column</a:t>
            </a:r>
            <a:r>
              <a:rPr lang="en-IN" sz="2000" dirty="0" smtClean="0">
                <a:solidFill>
                  <a:schemeClr val="tx2"/>
                </a:solidFill>
                <a:latin typeface="Eras Medium ITC" pitchFamily="34" charset="0"/>
              </a:rPr>
              <a:t>.</a:t>
            </a:r>
            <a:endParaRPr lang="en-IN" sz="2000" dirty="0">
              <a:solidFill>
                <a:schemeClr val="tx2"/>
              </a:solidFill>
              <a:latin typeface="Eras Medium ITC"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428736"/>
            <a:ext cx="9144000" cy="4401205"/>
          </a:xfrm>
          <a:prstGeom prst="rect">
            <a:avLst/>
          </a:prstGeom>
          <a:noFill/>
        </p:spPr>
        <p:txBody>
          <a:bodyPr wrap="square" rtlCol="0">
            <a:spAutoFit/>
          </a:bodyPr>
          <a:lstStyle/>
          <a:p>
            <a:pPr algn="just"/>
            <a:r>
              <a:rPr lang="en-IN" sz="2000" dirty="0" smtClean="0">
                <a:solidFill>
                  <a:schemeClr val="tx2"/>
                </a:solidFill>
                <a:latin typeface="Eras Medium ITC" pitchFamily="34" charset="0"/>
              </a:rPr>
              <a:t>Corner columns are tied to the main frame with two-story-deep belt trusses under levels 9, 19 and 27. All other sloping mega columns are connected to core columns with double-story outriggers at these levels.</a:t>
            </a:r>
          </a:p>
          <a:p>
            <a:pPr algn="just"/>
            <a:r>
              <a:rPr lang="en-IN" sz="2000" dirty="0" smtClean="0">
                <a:solidFill>
                  <a:schemeClr val="tx2"/>
                </a:solidFill>
                <a:latin typeface="Eras Medium ITC" pitchFamily="34" charset="0"/>
              </a:rPr>
              <a:t>Designed for axial loads up to 38,000 tonnes, main mega columns are made of steel as thick as 8 cm. Along with the core elements, mega columns are filled with 10,000-psi reinforced concrete up to level 62. Additional box columns below floor 26 are also filled.</a:t>
            </a:r>
          </a:p>
          <a:p>
            <a:pPr algn="just"/>
            <a:r>
              <a:rPr lang="en-IN" sz="2000" dirty="0" smtClean="0">
                <a:solidFill>
                  <a:schemeClr val="tx2"/>
                </a:solidFill>
                <a:latin typeface="Eras Medium ITC" pitchFamily="34" charset="0"/>
              </a:rPr>
              <a:t>For enhanced resistance to seismic forces, main girders and the facade framework have welded connections to the mega columns. For additional ductility, key main beams have reduced flange widths next to column welds.</a:t>
            </a:r>
          </a:p>
          <a:p>
            <a:pPr algn="just"/>
            <a:r>
              <a:rPr lang="en-IN" sz="2000" dirty="0" smtClean="0">
                <a:solidFill>
                  <a:schemeClr val="tx2"/>
                </a:solidFill>
                <a:latin typeface="Eras Medium ITC" pitchFamily="34" charset="0"/>
              </a:rPr>
              <a:t>The design criteria are tougher than needed to comply with local codes, says Shieh. Codes require the frame to stay elastic in a 100-year shock and remain upright through a 950-year event. But actual capabilities are better, claims Shieh. The building is engineered to stay up under a 2,500-year shock</a:t>
            </a:r>
            <a:endParaRPr lang="en-IN" sz="2000" dirty="0">
              <a:solidFill>
                <a:schemeClr val="tx2"/>
              </a:solidFill>
              <a:latin typeface="Eras Medium ITC"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jpg"/>
          <p:cNvPicPr>
            <a:picLocks noChangeAspect="1"/>
          </p:cNvPicPr>
          <p:nvPr/>
        </p:nvPicPr>
        <p:blipFill>
          <a:blip r:embed="rId2"/>
          <a:stretch>
            <a:fillRect/>
          </a:stretch>
        </p:blipFill>
        <p:spPr>
          <a:xfrm>
            <a:off x="4643438" y="0"/>
            <a:ext cx="4500562" cy="4429132"/>
          </a:xfrm>
          <a:prstGeom prst="rect">
            <a:avLst/>
          </a:prstGeom>
          <a:ln>
            <a:noFill/>
          </a:ln>
          <a:effectLst>
            <a:glow rad="63500">
              <a:schemeClr val="accent2">
                <a:satMod val="175000"/>
                <a:alpha val="40000"/>
              </a:schemeClr>
            </a:glow>
            <a:outerShdw blurRad="50800" dist="38100" dir="8100000" algn="tr" rotWithShape="0">
              <a:prstClr val="black">
                <a:alpha val="40000"/>
              </a:prstClr>
            </a:outerShdw>
            <a:softEdge rad="112500"/>
          </a:effectLst>
        </p:spPr>
      </p:pic>
      <p:pic>
        <p:nvPicPr>
          <p:cNvPr id="3" name="Picture 2" descr="Taipei101_8.jpg"/>
          <p:cNvPicPr>
            <a:picLocks noChangeAspect="1"/>
          </p:cNvPicPr>
          <p:nvPr/>
        </p:nvPicPr>
        <p:blipFill>
          <a:blip r:embed="rId3"/>
          <a:stretch>
            <a:fillRect/>
          </a:stretch>
        </p:blipFill>
        <p:spPr>
          <a:xfrm>
            <a:off x="0" y="1785926"/>
            <a:ext cx="4500562" cy="5072074"/>
          </a:xfrm>
          <a:prstGeom prst="rect">
            <a:avLst/>
          </a:prstGeom>
          <a:ln>
            <a:noFill/>
          </a:ln>
          <a:effectLst>
            <a:glow rad="63500">
              <a:schemeClr val="accent2">
                <a:satMod val="175000"/>
                <a:alpha val="40000"/>
              </a:schemeClr>
            </a:glow>
            <a:outerShdw blurRad="50800" dist="38100" dir="8100000" algn="tr" rotWithShape="0">
              <a:prstClr val="black">
                <a:alpha val="40000"/>
              </a:prstClr>
            </a:outerShdw>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nodeType="withEffect">
                                  <p:stCondLst>
                                    <p:cond delay="0"/>
                                  </p:stCondLst>
                                  <p:iterate type="lt">
                                    <p:tmPct val="5000"/>
                                  </p:iterate>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10" y="214290"/>
            <a:ext cx="2743200" cy="1162050"/>
          </a:xfrm>
        </p:spPr>
        <p:txBody>
          <a:bodyPr/>
          <a:lstStyle/>
          <a:p>
            <a:r>
              <a:rPr lang="en-IN" sz="4000" b="1" i="1" u="sng" dirty="0" smtClean="0">
                <a:effectLst>
                  <a:outerShdw blurRad="38100" dist="38100" dir="2700000" algn="tl">
                    <a:srgbClr val="000000">
                      <a:alpha val="43137"/>
                    </a:srgbClr>
                  </a:outerShdw>
                </a:effectLst>
              </a:rPr>
              <a:t>Foundation </a:t>
            </a:r>
            <a:endParaRPr lang="en-IN" sz="4000" b="1" i="1" u="sng" dirty="0">
              <a:effectLst>
                <a:outerShdw blurRad="38100" dist="38100" dir="2700000" algn="tl">
                  <a:srgbClr val="000000">
                    <a:alpha val="43137"/>
                  </a:srgbClr>
                </a:outerShdw>
              </a:effectLst>
            </a:endParaRPr>
          </a:p>
        </p:txBody>
      </p:sp>
      <p:sp>
        <p:nvSpPr>
          <p:cNvPr id="3" name="Text Placeholder 2"/>
          <p:cNvSpPr>
            <a:spLocks noGrp="1"/>
          </p:cNvSpPr>
          <p:nvPr>
            <p:ph type="body" idx="2"/>
          </p:nvPr>
        </p:nvSpPr>
        <p:spPr>
          <a:xfrm>
            <a:off x="685800" y="1676400"/>
            <a:ext cx="3314696" cy="4572000"/>
          </a:xfrm>
        </p:spPr>
        <p:txBody>
          <a:bodyPr>
            <a:normAutofit/>
          </a:bodyPr>
          <a:lstStyle/>
          <a:p>
            <a:pPr algn="just">
              <a:buSzPct val="135000"/>
              <a:buFont typeface="Arial" pitchFamily="34" charset="0"/>
              <a:buChar char="•"/>
            </a:pPr>
            <a:r>
              <a:rPr lang="en-IN" sz="2000" dirty="0" smtClean="0">
                <a:solidFill>
                  <a:schemeClr val="tx2"/>
                </a:solidFill>
                <a:latin typeface="Eras Medium ITC" pitchFamily="34" charset="0"/>
              </a:rPr>
              <a:t>The building is a pile through clay rich soil to bedrock 60-80m below.</a:t>
            </a:r>
          </a:p>
          <a:p>
            <a:pPr algn="just">
              <a:buSzPct val="135000"/>
              <a:buFont typeface="Arial" pitchFamily="34" charset="0"/>
              <a:buChar char="•"/>
            </a:pPr>
            <a:endParaRPr lang="en-IN" sz="2000" dirty="0" smtClean="0">
              <a:solidFill>
                <a:schemeClr val="tx2"/>
              </a:solidFill>
              <a:latin typeface="Eras Medium ITC" pitchFamily="34" charset="0"/>
            </a:endParaRPr>
          </a:p>
          <a:p>
            <a:pPr algn="just">
              <a:buSzPct val="135000"/>
              <a:buFont typeface="Arial" pitchFamily="34" charset="0"/>
              <a:buChar char="•"/>
            </a:pPr>
            <a:r>
              <a:rPr lang="en-IN" sz="2000" dirty="0" smtClean="0">
                <a:solidFill>
                  <a:schemeClr val="tx2"/>
                </a:solidFill>
                <a:latin typeface="Eras Medium ITC" pitchFamily="34" charset="0"/>
              </a:rPr>
              <a:t>The plies are topped by a foundation slab which is 3m thick at the edges and up to 5m thick under the largest of columns</a:t>
            </a:r>
          </a:p>
          <a:p>
            <a:pPr algn="just">
              <a:buSzPct val="135000"/>
              <a:buFont typeface="Arial" pitchFamily="34" charset="0"/>
              <a:buChar char="•"/>
            </a:pPr>
            <a:endParaRPr lang="en-IN" sz="2000" dirty="0" smtClean="0">
              <a:solidFill>
                <a:schemeClr val="tx2"/>
              </a:solidFill>
              <a:latin typeface="Eras Medium ITC" pitchFamily="34" charset="0"/>
            </a:endParaRPr>
          </a:p>
          <a:p>
            <a:pPr algn="just">
              <a:buSzPct val="135000"/>
              <a:buFont typeface="Arial" pitchFamily="34" charset="0"/>
              <a:buChar char="•"/>
            </a:pPr>
            <a:r>
              <a:rPr lang="en-IN" sz="2000" dirty="0" smtClean="0">
                <a:solidFill>
                  <a:schemeClr val="tx2"/>
                </a:solidFill>
                <a:latin typeface="Eras Medium ITC" pitchFamily="34" charset="0"/>
              </a:rPr>
              <a:t>There are a total of 380 1.5m dia. Tower piles.</a:t>
            </a:r>
          </a:p>
          <a:p>
            <a:pPr algn="just">
              <a:buSzPct val="135000"/>
              <a:buFont typeface="Arial" pitchFamily="34" charset="0"/>
              <a:buChar char="•"/>
            </a:pPr>
            <a:endParaRPr lang="en-IN" sz="2000" dirty="0">
              <a:solidFill>
                <a:schemeClr val="tx2"/>
              </a:solidFill>
              <a:latin typeface="Eras Medium ITC" pitchFamily="34" charset="0"/>
            </a:endParaRPr>
          </a:p>
        </p:txBody>
      </p:sp>
      <p:pic>
        <p:nvPicPr>
          <p:cNvPr id="1026" name="Picture 2"/>
          <p:cNvPicPr>
            <a:picLocks noGrp="1" noChangeAspect="1" noChangeArrowheads="1"/>
          </p:cNvPicPr>
          <p:nvPr>
            <p:ph sz="half" idx="1"/>
          </p:nvPr>
        </p:nvPicPr>
        <p:blipFill>
          <a:blip r:embed="rId2"/>
          <a:srcRect/>
          <a:stretch>
            <a:fillRect/>
          </a:stretch>
        </p:blipFill>
        <p:spPr bwMode="auto">
          <a:xfrm>
            <a:off x="4500562" y="1500174"/>
            <a:ext cx="4643438" cy="4463055"/>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1470025"/>
          </a:xfrm>
        </p:spPr>
        <p:txBody>
          <a:bodyPr>
            <a:normAutofit/>
          </a:bodyPr>
          <a:lstStyle/>
          <a:p>
            <a:pPr algn="ctr"/>
            <a:r>
              <a:rPr lang="en-IN" sz="4000" b="1" i="1" u="sng" dirty="0" smtClean="0">
                <a:solidFill>
                  <a:schemeClr val="tx2"/>
                </a:solidFill>
                <a:effectLst>
                  <a:outerShdw blurRad="38100" dist="38100" dir="2700000" algn="tl">
                    <a:srgbClr val="000000">
                      <a:alpha val="43137"/>
                    </a:srgbClr>
                  </a:outerShdw>
                </a:effectLst>
              </a:rPr>
              <a:t>A Building With </a:t>
            </a:r>
            <a:r>
              <a:rPr lang="en-IN" sz="4000" b="1" i="1" u="sng" dirty="0">
                <a:solidFill>
                  <a:schemeClr val="tx2"/>
                </a:solidFill>
                <a:effectLst>
                  <a:outerShdw blurRad="38100" dist="38100" dir="2700000" algn="tl">
                    <a:srgbClr val="000000">
                      <a:alpha val="43137"/>
                    </a:srgbClr>
                  </a:outerShdw>
                </a:effectLst>
              </a:rPr>
              <a:t>A</a:t>
            </a:r>
            <a:r>
              <a:rPr lang="en-IN" sz="4000" b="1" i="1" u="sng" dirty="0" smtClean="0">
                <a:solidFill>
                  <a:schemeClr val="tx2"/>
                </a:solidFill>
                <a:effectLst>
                  <a:outerShdw blurRad="38100" dist="38100" dir="2700000" algn="tl">
                    <a:srgbClr val="000000">
                      <a:alpha val="43137"/>
                    </a:srgbClr>
                  </a:outerShdw>
                </a:effectLst>
              </a:rPr>
              <a:t> </a:t>
            </a:r>
            <a:r>
              <a:rPr lang="en-IN" sz="4000" b="1" i="1" u="sng" dirty="0">
                <a:solidFill>
                  <a:schemeClr val="tx2"/>
                </a:solidFill>
                <a:effectLst>
                  <a:outerShdw blurRad="38100" dist="38100" dir="2700000" algn="tl">
                    <a:srgbClr val="000000">
                      <a:alpha val="43137"/>
                    </a:srgbClr>
                  </a:outerShdw>
                </a:effectLst>
              </a:rPr>
              <a:t>D</a:t>
            </a:r>
            <a:r>
              <a:rPr lang="en-IN" sz="4000" b="1" i="1" u="sng" dirty="0" smtClean="0">
                <a:solidFill>
                  <a:schemeClr val="tx2"/>
                </a:solidFill>
                <a:effectLst>
                  <a:outerShdw blurRad="38100" dist="38100" dir="2700000" algn="tl">
                    <a:srgbClr val="000000">
                      <a:alpha val="43137"/>
                    </a:srgbClr>
                  </a:outerShdw>
                </a:effectLst>
              </a:rPr>
              <a:t>ifference </a:t>
            </a:r>
            <a:endParaRPr lang="en-IN" sz="4000" b="1" i="1" u="sng" dirty="0">
              <a:solidFill>
                <a:schemeClr val="tx2"/>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28604"/>
            <a:ext cx="9144000" cy="707886"/>
          </a:xfrm>
          <a:prstGeom prst="rect">
            <a:avLst/>
          </a:prstGeom>
          <a:noFill/>
        </p:spPr>
        <p:txBody>
          <a:bodyPr wrap="square" rtlCol="0">
            <a:spAutoFit/>
          </a:bodyPr>
          <a:lstStyle/>
          <a:p>
            <a:pPr algn="ctr"/>
            <a:r>
              <a:rPr lang="en-IN" sz="4000" b="1" i="1" u="sng" dirty="0" smtClean="0">
                <a:solidFill>
                  <a:schemeClr val="tx2"/>
                </a:solidFill>
                <a:effectLst>
                  <a:outerShdw blurRad="38100" dist="38100" dir="2700000" algn="tl">
                    <a:srgbClr val="000000">
                      <a:alpha val="43137"/>
                    </a:srgbClr>
                  </a:outerShdw>
                </a:effectLst>
              </a:rPr>
              <a:t>Column System</a:t>
            </a:r>
            <a:endParaRPr lang="en-IN" sz="4000" b="1" i="1" u="sng" dirty="0">
              <a:solidFill>
                <a:schemeClr val="tx2"/>
              </a:solidFill>
              <a:effectLst>
                <a:outerShdw blurRad="38100" dist="38100" dir="2700000" algn="tl">
                  <a:srgbClr val="000000">
                    <a:alpha val="43137"/>
                  </a:srgbClr>
                </a:outerShdw>
              </a:effectLst>
            </a:endParaRPr>
          </a:p>
        </p:txBody>
      </p:sp>
      <p:sp>
        <p:nvSpPr>
          <p:cNvPr id="4" name="Rectangle 3"/>
          <p:cNvSpPr/>
          <p:nvPr/>
        </p:nvSpPr>
        <p:spPr>
          <a:xfrm>
            <a:off x="0" y="2000240"/>
            <a:ext cx="9144000" cy="400110"/>
          </a:xfrm>
          <a:prstGeom prst="rect">
            <a:avLst/>
          </a:prstGeom>
        </p:spPr>
        <p:txBody>
          <a:bodyPr wrap="square">
            <a:spAutoFit/>
          </a:bodyPr>
          <a:lstStyle/>
          <a:p>
            <a:pPr algn="just">
              <a:buClr>
                <a:schemeClr val="tx2">
                  <a:lumMod val="60000"/>
                  <a:lumOff val="40000"/>
                </a:schemeClr>
              </a:buClr>
              <a:buSzPct val="135000"/>
              <a:buFont typeface="Arial" pitchFamily="34" charset="0"/>
              <a:buChar char="•"/>
            </a:pPr>
            <a:endParaRPr lang="en-IN" sz="2000" dirty="0">
              <a:solidFill>
                <a:schemeClr val="tx2"/>
              </a:solidFill>
            </a:endParaRPr>
          </a:p>
        </p:txBody>
      </p:sp>
      <p:pic>
        <p:nvPicPr>
          <p:cNvPr id="7" name="Picture 6" descr="taipei-101-construction-2.jpg"/>
          <p:cNvPicPr>
            <a:picLocks noChangeAspect="1"/>
          </p:cNvPicPr>
          <p:nvPr/>
        </p:nvPicPr>
        <p:blipFill>
          <a:blip r:embed="rId2"/>
          <a:stretch>
            <a:fillRect/>
          </a:stretch>
        </p:blipFill>
        <p:spPr>
          <a:xfrm>
            <a:off x="4357686" y="1357298"/>
            <a:ext cx="4204447" cy="3101788"/>
          </a:xfrm>
          <a:prstGeom prst="rect">
            <a:avLst/>
          </a:prstGeom>
          <a:ln>
            <a:noFill/>
          </a:ln>
          <a:effectLst>
            <a:softEdge rad="112500"/>
          </a:effectLst>
        </p:spPr>
      </p:pic>
      <p:pic>
        <p:nvPicPr>
          <p:cNvPr id="8" name="Picture 7" descr="taipei-101-construction-1.jpg"/>
          <p:cNvPicPr>
            <a:picLocks noChangeAspect="1"/>
          </p:cNvPicPr>
          <p:nvPr/>
        </p:nvPicPr>
        <p:blipFill>
          <a:blip r:embed="rId3"/>
          <a:stretch>
            <a:fillRect/>
          </a:stretch>
        </p:blipFill>
        <p:spPr>
          <a:xfrm>
            <a:off x="306582" y="3429000"/>
            <a:ext cx="3908229" cy="2908938"/>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948690"/>
            <a:ext cx="4572000" cy="5909310"/>
          </a:xfrm>
          <a:prstGeom prst="rect">
            <a:avLst/>
          </a:prstGeom>
        </p:spPr>
        <p:txBody>
          <a:bodyPr>
            <a:spAutoFit/>
          </a:bodyPr>
          <a:lstStyle/>
          <a:p>
            <a:pPr algn="just">
              <a:buClr>
                <a:schemeClr val="tx2">
                  <a:lumMod val="60000"/>
                  <a:lumOff val="40000"/>
                </a:schemeClr>
              </a:buClr>
              <a:buSzPct val="135000"/>
              <a:buFont typeface="Arial" pitchFamily="34" charset="0"/>
              <a:buChar char="•"/>
            </a:pPr>
            <a:r>
              <a:rPr lang="en-IN" dirty="0" smtClean="0">
                <a:solidFill>
                  <a:schemeClr val="tx2"/>
                </a:solidFill>
                <a:latin typeface="Eras Medium ITC" pitchFamily="34" charset="0"/>
              </a:rPr>
              <a:t>Gravity loads are carried vertically by a variety of columns.</a:t>
            </a:r>
          </a:p>
          <a:p>
            <a:pPr algn="just">
              <a:buClr>
                <a:schemeClr val="tx2">
                  <a:lumMod val="60000"/>
                  <a:lumOff val="40000"/>
                </a:schemeClr>
              </a:buClr>
              <a:buSzPct val="135000"/>
              <a:buFont typeface="Arial" pitchFamily="34" charset="0"/>
              <a:buChar char="•"/>
            </a:pPr>
            <a:r>
              <a:rPr lang="en-IN" dirty="0" smtClean="0">
                <a:solidFill>
                  <a:schemeClr val="tx2"/>
                </a:solidFill>
                <a:latin typeface="Eras Medium ITC" pitchFamily="34" charset="0"/>
              </a:rPr>
              <a:t>Within the core, sixteen columns are located at the crossing points of four lines of bracing in each direction.</a:t>
            </a:r>
          </a:p>
          <a:p>
            <a:pPr algn="just">
              <a:buClr>
                <a:schemeClr val="tx2">
                  <a:lumMod val="60000"/>
                  <a:lumOff val="40000"/>
                </a:schemeClr>
              </a:buClr>
              <a:buSzPct val="135000"/>
              <a:buFont typeface="Arial" pitchFamily="34" charset="0"/>
              <a:buChar char="•"/>
            </a:pPr>
            <a:r>
              <a:rPr lang="en-IN" dirty="0" smtClean="0">
                <a:solidFill>
                  <a:schemeClr val="tx2"/>
                </a:solidFill>
                <a:latin typeface="Eras Medium ITC" pitchFamily="34" charset="0"/>
              </a:rPr>
              <a:t>The columns are box sections constructed of steel plates, filled with concrete for added strength as well as stiffness till the 62nd floor.</a:t>
            </a:r>
          </a:p>
          <a:p>
            <a:pPr algn="just">
              <a:buClr>
                <a:schemeClr val="tx2">
                  <a:lumMod val="60000"/>
                  <a:lumOff val="40000"/>
                </a:schemeClr>
              </a:buClr>
              <a:buSzPct val="135000"/>
              <a:buFont typeface="Arial" pitchFamily="34" charset="0"/>
              <a:buChar char="•"/>
            </a:pPr>
            <a:r>
              <a:rPr lang="en-IN" dirty="0" smtClean="0">
                <a:solidFill>
                  <a:schemeClr val="tx2"/>
                </a:solidFill>
                <a:latin typeface="Eras Medium ITC" pitchFamily="34" charset="0"/>
              </a:rPr>
              <a:t>On the perimeter, up to the 26th floor, each of the four building faces has two ‘super columns,’ two ‘sub-super-columns,’ and two corner columns.</a:t>
            </a:r>
          </a:p>
          <a:p>
            <a:pPr algn="just">
              <a:buClr>
                <a:schemeClr val="tx2">
                  <a:lumMod val="60000"/>
                  <a:lumOff val="40000"/>
                </a:schemeClr>
              </a:buClr>
              <a:buSzPct val="135000"/>
              <a:buFont typeface="Arial" pitchFamily="34" charset="0"/>
              <a:buChar char="•"/>
            </a:pPr>
            <a:r>
              <a:rPr lang="en-IN" dirty="0" smtClean="0">
                <a:solidFill>
                  <a:schemeClr val="tx2"/>
                </a:solidFill>
                <a:latin typeface="Eras Medium ITC" pitchFamily="34" charset="0"/>
              </a:rPr>
              <a:t>Each face of the perimeter above the 26th floor has the two ‘super-columns’ continue upward.</a:t>
            </a:r>
          </a:p>
          <a:p>
            <a:pPr algn="just">
              <a:buClr>
                <a:schemeClr val="tx2">
                  <a:lumMod val="60000"/>
                  <a:lumOff val="40000"/>
                </a:schemeClr>
              </a:buClr>
              <a:buSzPct val="135000"/>
              <a:buFont typeface="Arial" pitchFamily="34" charset="0"/>
              <a:buChar char="•"/>
            </a:pPr>
            <a:r>
              <a:rPr lang="en-IN" dirty="0" smtClean="0">
                <a:solidFill>
                  <a:schemeClr val="tx2"/>
                </a:solidFill>
                <a:latin typeface="Eras Medium ITC" pitchFamily="34" charset="0"/>
              </a:rPr>
              <a:t>The ‘super-columns’ and ‘sub-super-columns’ are steel box sections, filled with 10,000 psi (M70) high performance concrete on lower floors for strength and stiffness up to the 62nd floor.</a:t>
            </a:r>
            <a:endParaRPr lang="en-IN" dirty="0">
              <a:solidFill>
                <a:schemeClr val="tx2"/>
              </a:solidFill>
              <a:latin typeface="Eras Medium ITC" pitchFamily="34" charset="0"/>
            </a:endParaRPr>
          </a:p>
        </p:txBody>
      </p:sp>
      <p:pic>
        <p:nvPicPr>
          <p:cNvPr id="4" name="Picture 3" descr="38799401873133619026.jpg"/>
          <p:cNvPicPr>
            <a:picLocks noChangeAspect="1"/>
          </p:cNvPicPr>
          <p:nvPr/>
        </p:nvPicPr>
        <p:blipFill>
          <a:blip r:embed="rId2"/>
          <a:srcRect r="26829" b="9858"/>
          <a:stretch>
            <a:fillRect/>
          </a:stretch>
        </p:blipFill>
        <p:spPr>
          <a:xfrm>
            <a:off x="5429256" y="746082"/>
            <a:ext cx="3714744" cy="6111918"/>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8596" y="4143380"/>
            <a:ext cx="3847528" cy="369332"/>
          </a:xfrm>
          <a:prstGeom prst="rect">
            <a:avLst/>
          </a:prstGeom>
        </p:spPr>
        <p:txBody>
          <a:bodyPr wrap="none">
            <a:spAutoFit/>
          </a:bodyPr>
          <a:lstStyle/>
          <a:p>
            <a:r>
              <a:rPr lang="en-IN" b="1" i="1" dirty="0">
                <a:solidFill>
                  <a:schemeClr val="tx2"/>
                </a:solidFill>
                <a:effectLst>
                  <a:outerShdw blurRad="38100" dist="38100" dir="2700000" algn="tl">
                    <a:srgbClr val="000000">
                      <a:alpha val="43137"/>
                    </a:srgbClr>
                  </a:outerShdw>
                </a:effectLst>
                <a:latin typeface="Eras Medium ITC" pitchFamily="34" charset="0"/>
              </a:rPr>
              <a:t>TYPICAL PLAN UP TO 26TH STOREY</a:t>
            </a:r>
          </a:p>
        </p:txBody>
      </p:sp>
      <p:sp>
        <p:nvSpPr>
          <p:cNvPr id="5" name="Rectangle 4"/>
          <p:cNvSpPr/>
          <p:nvPr/>
        </p:nvSpPr>
        <p:spPr>
          <a:xfrm>
            <a:off x="4143372" y="6215082"/>
            <a:ext cx="5000628" cy="369332"/>
          </a:xfrm>
          <a:prstGeom prst="rect">
            <a:avLst/>
          </a:prstGeom>
        </p:spPr>
        <p:txBody>
          <a:bodyPr wrap="square">
            <a:spAutoFit/>
          </a:bodyPr>
          <a:lstStyle/>
          <a:p>
            <a:r>
              <a:rPr lang="en-IN" b="1" i="1" dirty="0">
                <a:solidFill>
                  <a:schemeClr val="tx2"/>
                </a:solidFill>
                <a:effectLst>
                  <a:outerShdw blurRad="38100" dist="38100" dir="2700000" algn="tl">
                    <a:srgbClr val="000000">
                      <a:alpha val="43137"/>
                    </a:srgbClr>
                  </a:outerShdw>
                </a:effectLst>
                <a:latin typeface="Eras Medium ITC" pitchFamily="34" charset="0"/>
              </a:rPr>
              <a:t>TYPICAL PLAN FROM 27TH TO 91ST STOREY</a:t>
            </a:r>
          </a:p>
        </p:txBody>
      </p:sp>
      <p:pic>
        <p:nvPicPr>
          <p:cNvPr id="14337" name="Picture 1"/>
          <p:cNvPicPr>
            <a:picLocks noChangeAspect="1" noChangeArrowheads="1"/>
          </p:cNvPicPr>
          <p:nvPr/>
        </p:nvPicPr>
        <p:blipFill>
          <a:blip r:embed="rId2"/>
          <a:srcRect/>
          <a:stretch>
            <a:fillRect/>
          </a:stretch>
        </p:blipFill>
        <p:spPr bwMode="auto">
          <a:xfrm>
            <a:off x="4429124" y="2428868"/>
            <a:ext cx="4714876" cy="3694620"/>
          </a:xfrm>
          <a:prstGeom prst="rect">
            <a:avLst/>
          </a:prstGeom>
          <a:noFill/>
          <a:ln w="9525">
            <a:noFill/>
            <a:miter lim="800000"/>
            <a:headEnd/>
            <a:tailEnd/>
          </a:ln>
          <a:effectLst/>
        </p:spPr>
      </p:pic>
      <p:pic>
        <p:nvPicPr>
          <p:cNvPr id="14338" name="Picture 2"/>
          <p:cNvPicPr>
            <a:picLocks noChangeAspect="1" noChangeArrowheads="1"/>
          </p:cNvPicPr>
          <p:nvPr/>
        </p:nvPicPr>
        <p:blipFill>
          <a:blip r:embed="rId3"/>
          <a:srcRect/>
          <a:stretch>
            <a:fillRect/>
          </a:stretch>
        </p:blipFill>
        <p:spPr bwMode="auto">
          <a:xfrm>
            <a:off x="428596" y="500042"/>
            <a:ext cx="4071966" cy="36798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20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37"/>
                                        </p:tgtEl>
                                        <p:attrNameLst>
                                          <p:attrName>style.visibility</p:attrName>
                                        </p:attrNameLst>
                                      </p:cBhvr>
                                      <p:to>
                                        <p:strVal val="visible"/>
                                      </p:to>
                                    </p:set>
                                    <p:animEffect transition="in" filter="fade">
                                      <p:cBhvr>
                                        <p:cTn id="12" dur="2000"/>
                                        <p:tgtEl>
                                          <p:spTgt spid="14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ipei-101-core-stiffness.jpg"/>
          <p:cNvPicPr>
            <a:picLocks noChangeAspect="1"/>
          </p:cNvPicPr>
          <p:nvPr/>
        </p:nvPicPr>
        <p:blipFill>
          <a:blip r:embed="rId2"/>
          <a:stretch>
            <a:fillRect/>
          </a:stretch>
        </p:blipFill>
        <p:spPr>
          <a:xfrm>
            <a:off x="2571736" y="1357298"/>
            <a:ext cx="3571900" cy="3044898"/>
          </a:xfrm>
          <a:prstGeom prst="rect">
            <a:avLst/>
          </a:prstGeom>
          <a:ln>
            <a:noFill/>
          </a:ln>
          <a:effectLst>
            <a:softEdge rad="112500"/>
          </a:effectLst>
        </p:spPr>
      </p:pic>
      <p:sp>
        <p:nvSpPr>
          <p:cNvPr id="2" name="TextBox 1"/>
          <p:cNvSpPr txBox="1"/>
          <p:nvPr/>
        </p:nvSpPr>
        <p:spPr>
          <a:xfrm>
            <a:off x="1285852" y="357166"/>
            <a:ext cx="6643734" cy="707886"/>
          </a:xfrm>
          <a:prstGeom prst="rect">
            <a:avLst/>
          </a:prstGeom>
          <a:noFill/>
        </p:spPr>
        <p:txBody>
          <a:bodyPr wrap="square" rtlCol="0">
            <a:spAutoFit/>
          </a:bodyPr>
          <a:lstStyle/>
          <a:p>
            <a:r>
              <a:rPr lang="en-IN" sz="4000" b="1" i="1" u="sng" dirty="0" smtClean="0">
                <a:solidFill>
                  <a:schemeClr val="tx2"/>
                </a:solidFill>
                <a:effectLst>
                  <a:outerShdw blurRad="38100" dist="38100" dir="2700000" algn="tl">
                    <a:srgbClr val="000000">
                      <a:alpha val="43137"/>
                    </a:srgbClr>
                  </a:outerShdw>
                </a:effectLst>
              </a:rPr>
              <a:t>Lateral </a:t>
            </a:r>
            <a:r>
              <a:rPr lang="en-IN" sz="4000" b="1" i="1" u="sng" dirty="0">
                <a:solidFill>
                  <a:schemeClr val="tx2"/>
                </a:solidFill>
                <a:effectLst>
                  <a:outerShdw blurRad="38100" dist="38100" dir="2700000" algn="tl">
                    <a:srgbClr val="000000">
                      <a:alpha val="43137"/>
                    </a:srgbClr>
                  </a:outerShdw>
                </a:effectLst>
              </a:rPr>
              <a:t>L</a:t>
            </a:r>
            <a:r>
              <a:rPr lang="en-IN" sz="4000" b="1" i="1" u="sng" dirty="0" smtClean="0">
                <a:solidFill>
                  <a:schemeClr val="tx2"/>
                </a:solidFill>
                <a:effectLst>
                  <a:outerShdw blurRad="38100" dist="38100" dir="2700000" algn="tl">
                    <a:srgbClr val="000000">
                      <a:alpha val="43137"/>
                    </a:srgbClr>
                  </a:outerShdw>
                </a:effectLst>
              </a:rPr>
              <a:t>oading System</a:t>
            </a:r>
            <a:endParaRPr lang="en-IN" sz="4000" b="1" i="1" u="sng" dirty="0">
              <a:solidFill>
                <a:schemeClr val="tx2"/>
              </a:solidFill>
              <a:effectLst>
                <a:outerShdw blurRad="38100" dist="38100" dir="2700000" algn="tl">
                  <a:srgbClr val="000000">
                    <a:alpha val="43137"/>
                  </a:srgbClr>
                </a:outerShdw>
              </a:effectLst>
            </a:endParaRPr>
          </a:p>
        </p:txBody>
      </p:sp>
      <p:sp>
        <p:nvSpPr>
          <p:cNvPr id="3" name="Rectangle 2"/>
          <p:cNvSpPr/>
          <p:nvPr/>
        </p:nvSpPr>
        <p:spPr>
          <a:xfrm>
            <a:off x="0" y="4572008"/>
            <a:ext cx="9144000" cy="1015663"/>
          </a:xfrm>
          <a:prstGeom prst="rect">
            <a:avLst/>
          </a:prstGeom>
        </p:spPr>
        <p:txBody>
          <a:bodyPr wrap="square">
            <a:spAutoFit/>
          </a:bodyPr>
          <a:lstStyle/>
          <a:p>
            <a:pPr marL="457200" indent="-457200">
              <a:buClr>
                <a:schemeClr val="tx2">
                  <a:lumMod val="60000"/>
                  <a:lumOff val="40000"/>
                </a:schemeClr>
              </a:buClr>
              <a:buSzPct val="135000"/>
              <a:buFont typeface="Arial" pitchFamily="34" charset="0"/>
              <a:buChar char="•"/>
            </a:pPr>
            <a:r>
              <a:rPr lang="en-IN" sz="2000" dirty="0">
                <a:solidFill>
                  <a:schemeClr val="tx2"/>
                </a:solidFill>
                <a:latin typeface="Eras Medium ITC" pitchFamily="34" charset="0"/>
              </a:rPr>
              <a:t>For additional core stiffness, the lowest floors from basement to the 8th floor have concrete shear walls cast between core columns in addition to diagonal braces</a:t>
            </a:r>
            <a:r>
              <a:rPr lang="en-IN" sz="2000" dirty="0" smtClean="0">
                <a:solidFill>
                  <a:schemeClr val="tx2"/>
                </a:solidFill>
                <a:latin typeface="Eras Medium ITC" pitchFamily="34" charset="0"/>
              </a:rPr>
              <a:t>.</a:t>
            </a:r>
            <a:endParaRPr lang="en-IN" sz="2000" dirty="0">
              <a:solidFill>
                <a:schemeClr val="tx2"/>
              </a:solidFill>
              <a:latin typeface="Eras Medium ITC" pitchFamily="34" charset="0"/>
            </a:endParaRPr>
          </a:p>
        </p:txBody>
      </p:sp>
      <p:sp>
        <p:nvSpPr>
          <p:cNvPr id="5" name="Rectangle 4"/>
          <p:cNvSpPr/>
          <p:nvPr/>
        </p:nvSpPr>
        <p:spPr>
          <a:xfrm>
            <a:off x="0" y="5934670"/>
            <a:ext cx="9144000" cy="1015663"/>
          </a:xfrm>
          <a:prstGeom prst="rect">
            <a:avLst/>
          </a:prstGeom>
        </p:spPr>
        <p:txBody>
          <a:bodyPr wrap="square">
            <a:spAutoFit/>
          </a:bodyPr>
          <a:lstStyle/>
          <a:p>
            <a:pPr marL="457200" indent="-457200">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The most of the lateral loads will be resisted by a combination of braced cores, cantilevers from the core to the perimeter, the super columns and the Special moment resisting frame (SMRF).</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357298"/>
            <a:ext cx="9144000" cy="5016758"/>
          </a:xfrm>
          <a:prstGeom prst="rect">
            <a:avLst/>
          </a:prstGeom>
        </p:spPr>
        <p:txBody>
          <a:bodyPr wrap="square">
            <a:spAutoFit/>
          </a:bodyPr>
          <a:lstStyle/>
          <a:p>
            <a:pPr marL="457200" indent="-457200">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The cantilevers (horizontal trussed from the core to the perimeter) occur at 11 levels in the structure. 5 of them are double storey high and the rest single storey.</a:t>
            </a:r>
          </a:p>
          <a:p>
            <a:pPr marL="457200" indent="-457200">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16 of these members occur on each of such floors.</a:t>
            </a:r>
          </a:p>
          <a:p>
            <a:pPr marL="457200" indent="-457200">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The balance of perimeter framing is a sloping Special Moment Resisting Frame (SMRF), a rigidly-connected grid of stiff beams and H shape columns which follows the tower’s exterior wall slope down each 8 story module.</a:t>
            </a:r>
          </a:p>
          <a:p>
            <a:pPr marL="457200" indent="-457200">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At each setback level, gravity load is transferred to ‘super-columns’ through a story-high diagonalized truss in the plane of the SMRF.</a:t>
            </a:r>
          </a:p>
          <a:p>
            <a:pPr marL="457200" indent="-457200">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Above the 26th floor, only two exterior super-columns continue to rise up to the 91st floor, so the SMRF consists of 600 mm deep steel wide flange beams and columns, with columns sized to be significantly stronger than beams for stability in the event of beam yielding.</a:t>
            </a:r>
          </a:p>
          <a:p>
            <a:pPr marL="457200" indent="-457200">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Each 7-story of SMRF is carried by a story-high truss to transfer gravity and cantilever forces to the super-columns, and to handle the greater story stiffness of the core at cantilever floors.</a:t>
            </a:r>
            <a:endParaRPr lang="en-IN" sz="2000" dirty="0">
              <a:solidFill>
                <a:schemeClr val="tx2"/>
              </a:solidFill>
              <a:latin typeface="Eras Medium ITC"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04"/>
            <a:ext cx="8229600" cy="1143000"/>
          </a:xfrm>
        </p:spPr>
        <p:txBody>
          <a:bodyPr>
            <a:normAutofit/>
          </a:bodyPr>
          <a:lstStyle/>
          <a:p>
            <a:pPr algn="ctr"/>
            <a:r>
              <a:rPr lang="en-IN" sz="4000" b="1" i="1" u="sng" dirty="0" smtClean="0">
                <a:effectLst>
                  <a:outerShdw blurRad="38100" dist="38100" dir="2700000" algn="tl">
                    <a:srgbClr val="000000">
                      <a:alpha val="43137"/>
                    </a:srgbClr>
                  </a:outerShdw>
                </a:effectLst>
              </a:rPr>
              <a:t>Damping System</a:t>
            </a:r>
            <a:endParaRPr lang="en-IN" sz="4000" b="1" i="1"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28596" y="2214554"/>
            <a:ext cx="8229600" cy="4389120"/>
          </a:xfrm>
        </p:spPr>
        <p:txBody>
          <a:bodyPr>
            <a:normAutofit/>
          </a:bodyPr>
          <a:lstStyle/>
          <a:p>
            <a:pPr algn="just"/>
            <a:r>
              <a:rPr lang="en-IN" sz="2000" dirty="0" smtClean="0">
                <a:solidFill>
                  <a:schemeClr val="tx2"/>
                </a:solidFill>
                <a:latin typeface="Eras Medium ITC" pitchFamily="34" charset="0"/>
              </a:rPr>
              <a:t>The main objective of such a system is to supplement the structures damping to dissipate energy and to control undesired structural vibrations.</a:t>
            </a:r>
          </a:p>
          <a:p>
            <a:pPr algn="just"/>
            <a:endParaRPr lang="en-IN" sz="2000" dirty="0" smtClean="0">
              <a:solidFill>
                <a:schemeClr val="tx2"/>
              </a:solidFill>
              <a:latin typeface="Eras Medium ITC" pitchFamily="34" charset="0"/>
            </a:endParaRPr>
          </a:p>
          <a:p>
            <a:pPr algn="just"/>
            <a:r>
              <a:rPr lang="en-IN" sz="2000" dirty="0" smtClean="0">
                <a:solidFill>
                  <a:schemeClr val="tx2"/>
                </a:solidFill>
                <a:latin typeface="Eras Medium ITC" pitchFamily="34" charset="0"/>
              </a:rPr>
              <a:t>A common approach is to add friction or viscous damping to the joints of the buildings to stabilize the structural vibration.</a:t>
            </a:r>
          </a:p>
          <a:p>
            <a:pPr algn="just"/>
            <a:endParaRPr lang="en-IN" sz="2000" dirty="0" smtClean="0">
              <a:solidFill>
                <a:schemeClr val="tx2"/>
              </a:solidFill>
              <a:latin typeface="Eras Medium ITC" pitchFamily="34" charset="0"/>
            </a:endParaRPr>
          </a:p>
          <a:p>
            <a:pPr algn="just"/>
            <a:r>
              <a:rPr lang="en-IN" sz="2000" dirty="0" smtClean="0">
                <a:solidFill>
                  <a:schemeClr val="tx2"/>
                </a:solidFill>
                <a:latin typeface="Eras Medium ITC" pitchFamily="34" charset="0"/>
              </a:rPr>
              <a:t>A large number of dampers may be needed in order to achieve effective damping when the movements of the joints are not sufficient to contribute to energy absorption.</a:t>
            </a:r>
          </a:p>
          <a:p>
            <a:pPr algn="just"/>
            <a:endParaRPr lang="en-IN" sz="2000" dirty="0">
              <a:solidFill>
                <a:schemeClr val="tx2"/>
              </a:solidFill>
              <a:latin typeface="Eras Medium ITC"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62050"/>
          </a:xfrm>
        </p:spPr>
        <p:txBody>
          <a:bodyPr/>
          <a:lstStyle/>
          <a:p>
            <a:pPr algn="ctr"/>
            <a:r>
              <a:rPr lang="en-IN" sz="4000" b="1" i="1" u="sng" dirty="0" smtClean="0">
                <a:effectLst>
                  <a:outerShdw blurRad="38100" dist="38100" dir="2700000" algn="tl">
                    <a:srgbClr val="000000">
                      <a:alpha val="43137"/>
                    </a:srgbClr>
                  </a:outerShdw>
                </a:effectLst>
              </a:rPr>
              <a:t>Tuned Mass Damper</a:t>
            </a:r>
            <a:endParaRPr lang="en-IN" sz="4000" b="1" i="1" u="sng" dirty="0">
              <a:effectLst>
                <a:outerShdw blurRad="38100" dist="38100" dir="2700000" algn="tl">
                  <a:srgbClr val="000000">
                    <a:alpha val="43137"/>
                  </a:srgbClr>
                </a:outerShdw>
              </a:effectLst>
            </a:endParaRPr>
          </a:p>
        </p:txBody>
      </p:sp>
      <p:sp>
        <p:nvSpPr>
          <p:cNvPr id="3" name="Text Placeholder 2"/>
          <p:cNvSpPr>
            <a:spLocks noGrp="1"/>
          </p:cNvSpPr>
          <p:nvPr>
            <p:ph type="body" idx="2"/>
          </p:nvPr>
        </p:nvSpPr>
        <p:spPr>
          <a:xfrm>
            <a:off x="571472" y="1643050"/>
            <a:ext cx="4714908" cy="5214950"/>
          </a:xfrm>
        </p:spPr>
        <p:txBody>
          <a:bodyPr>
            <a:noAutofit/>
          </a:bodyPr>
          <a:lstStyle/>
          <a:p>
            <a:pPr algn="just">
              <a:buSzPct val="135000"/>
              <a:buFont typeface="Arial" pitchFamily="34" charset="0"/>
              <a:buChar char="•"/>
            </a:pPr>
            <a:r>
              <a:rPr lang="en-IN" sz="2000" dirty="0" smtClean="0">
                <a:solidFill>
                  <a:schemeClr val="tx2"/>
                </a:solidFill>
              </a:rPr>
              <a:t>A TMD is a passive damping system, which consists of a spring, a viscous damping device, and a secondary mass attached to the vibrating structure</a:t>
            </a:r>
          </a:p>
          <a:p>
            <a:pPr algn="just">
              <a:buSzPct val="135000"/>
              <a:buFont typeface="Arial" pitchFamily="34" charset="0"/>
              <a:buChar char="•"/>
            </a:pPr>
            <a:r>
              <a:rPr lang="en-IN" sz="2000" dirty="0" smtClean="0">
                <a:solidFill>
                  <a:schemeClr val="tx2"/>
                </a:solidFill>
              </a:rPr>
              <a:t>By varying the characteristics of the TMD system, an opportunity is given to control the vibration of the primary structure and to dissipate energy in the viscous element of the TMD.</a:t>
            </a:r>
          </a:p>
          <a:p>
            <a:pPr algn="just">
              <a:buSzPct val="135000"/>
              <a:buFont typeface="Arial" pitchFamily="34" charset="0"/>
              <a:buChar char="•"/>
            </a:pPr>
            <a:r>
              <a:rPr lang="en-IN" sz="2000" dirty="0" smtClean="0">
                <a:solidFill>
                  <a:schemeClr val="tx2"/>
                </a:solidFill>
              </a:rPr>
              <a:t>The Taipei 101 uses a 800 ton TMD which occupy 5 of its upper floors (87 – 91).</a:t>
            </a:r>
          </a:p>
          <a:p>
            <a:pPr algn="just">
              <a:buSzPct val="135000"/>
              <a:buFont typeface="Arial" pitchFamily="34" charset="0"/>
              <a:buChar char="•"/>
            </a:pPr>
            <a:r>
              <a:rPr lang="en-IN" sz="2000" dirty="0" smtClean="0">
                <a:solidFill>
                  <a:schemeClr val="tx2"/>
                </a:solidFill>
              </a:rPr>
              <a:t>The ball is assembled on site in layers of 12.5-cm-thick steel plate. It is welded to a steel cradle suspended from level 92 by 3” cables, in 4 sets of 2 each.</a:t>
            </a:r>
          </a:p>
        </p:txBody>
      </p:sp>
      <p:pic>
        <p:nvPicPr>
          <p:cNvPr id="5" name="Content Placeholder 4" descr="taipei-101-construction-4.jpg"/>
          <p:cNvPicPr>
            <a:picLocks noGrp="1" noChangeAspect="1"/>
          </p:cNvPicPr>
          <p:nvPr>
            <p:ph sz="half" idx="1"/>
          </p:nvPr>
        </p:nvPicPr>
        <p:blipFill>
          <a:blip r:embed="rId2"/>
          <a:stretch>
            <a:fillRect/>
          </a:stretch>
        </p:blipFill>
        <p:spPr>
          <a:xfrm>
            <a:off x="5680710" y="1571612"/>
            <a:ext cx="3463290" cy="2594610"/>
          </a:xfrm>
          <a:prstGeom prst="rect">
            <a:avLst/>
          </a:prstGeom>
          <a:ln>
            <a:noFill/>
          </a:ln>
          <a:effectLst>
            <a:softEdge rad="112500"/>
          </a:effectLst>
        </p:spPr>
      </p:pic>
      <p:pic>
        <p:nvPicPr>
          <p:cNvPr id="6" name="Picture 5" descr="taipei-101-construction-5.jpg"/>
          <p:cNvPicPr>
            <a:picLocks noChangeAspect="1"/>
          </p:cNvPicPr>
          <p:nvPr/>
        </p:nvPicPr>
        <p:blipFill>
          <a:blip r:embed="rId3"/>
          <a:stretch>
            <a:fillRect/>
          </a:stretch>
        </p:blipFill>
        <p:spPr>
          <a:xfrm>
            <a:off x="5692140" y="4229100"/>
            <a:ext cx="3451860" cy="262890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71612"/>
            <a:ext cx="4500594" cy="3785652"/>
          </a:xfrm>
          <a:prstGeom prst="rect">
            <a:avLst/>
          </a:prstGeom>
        </p:spPr>
        <p:txBody>
          <a:bodyPr wrap="square">
            <a:spAutoFit/>
          </a:bodyPr>
          <a:lstStyle/>
          <a:p>
            <a:pPr algn="just">
              <a:buClr>
                <a:schemeClr val="tx2">
                  <a:lumMod val="60000"/>
                  <a:lumOff val="40000"/>
                </a:schemeClr>
              </a:buClr>
              <a:buSzPct val="135000"/>
              <a:buFont typeface="Arial" pitchFamily="34" charset="0"/>
              <a:buChar char="•"/>
            </a:pPr>
            <a:r>
              <a:rPr lang="en-IN" sz="2000" dirty="0" smtClean="0">
                <a:solidFill>
                  <a:schemeClr val="tx2"/>
                </a:solidFill>
              </a:rPr>
              <a:t>Eight primary hydraulic pistons, each about 2 m long, grip the cradle to dissipate dynamic energy as heat.</a:t>
            </a:r>
          </a:p>
          <a:p>
            <a:pPr algn="just">
              <a:buClr>
                <a:schemeClr val="tx2">
                  <a:lumMod val="60000"/>
                  <a:lumOff val="40000"/>
                </a:schemeClr>
              </a:buClr>
              <a:buSzPct val="135000"/>
              <a:buFont typeface="Arial" pitchFamily="34" charset="0"/>
              <a:buChar char="•"/>
            </a:pPr>
            <a:endParaRPr lang="en-IN" sz="2000" dirty="0" smtClean="0">
              <a:solidFill>
                <a:schemeClr val="tx2"/>
              </a:solidFill>
            </a:endParaRPr>
          </a:p>
          <a:p>
            <a:pPr algn="just">
              <a:buClr>
                <a:schemeClr val="tx2">
                  <a:lumMod val="60000"/>
                  <a:lumOff val="40000"/>
                </a:schemeClr>
              </a:buClr>
              <a:buSzPct val="135000"/>
              <a:buFont typeface="Arial" pitchFamily="34" charset="0"/>
              <a:buChar char="•"/>
            </a:pPr>
            <a:r>
              <a:rPr lang="en-IN" sz="2000" dirty="0" smtClean="0">
                <a:solidFill>
                  <a:schemeClr val="tx2"/>
                </a:solidFill>
              </a:rPr>
              <a:t>A roughly 60-cm-dia pin projecting from the underside of the ball limits its movement to about 1 m even during times of the strongest lateral forces.</a:t>
            </a:r>
          </a:p>
          <a:p>
            <a:pPr algn="just">
              <a:buClr>
                <a:schemeClr val="tx2">
                  <a:lumMod val="60000"/>
                  <a:lumOff val="40000"/>
                </a:schemeClr>
              </a:buClr>
              <a:buSzPct val="135000"/>
              <a:buFont typeface="Arial" pitchFamily="34" charset="0"/>
              <a:buChar char="•"/>
            </a:pPr>
            <a:endParaRPr lang="en-IN" sz="2000" dirty="0" smtClean="0">
              <a:solidFill>
                <a:schemeClr val="tx2"/>
              </a:solidFill>
            </a:endParaRPr>
          </a:p>
          <a:p>
            <a:pPr algn="just">
              <a:buClr>
                <a:schemeClr val="tx2">
                  <a:lumMod val="60000"/>
                  <a:lumOff val="40000"/>
                </a:schemeClr>
              </a:buClr>
              <a:buSzPct val="135000"/>
              <a:buFont typeface="Arial" pitchFamily="34" charset="0"/>
              <a:buChar char="•"/>
            </a:pPr>
            <a:r>
              <a:rPr lang="en-IN" sz="2000" dirty="0" smtClean="0">
                <a:solidFill>
                  <a:schemeClr val="tx2"/>
                </a:solidFill>
              </a:rPr>
              <a:t>The 60m high spire at the top has 2 smaller ‘flat’ dampers to support it.</a:t>
            </a:r>
          </a:p>
          <a:p>
            <a:pPr algn="just">
              <a:buClr>
                <a:schemeClr val="tx2">
                  <a:lumMod val="60000"/>
                  <a:lumOff val="40000"/>
                </a:schemeClr>
              </a:buClr>
              <a:buSzPct val="135000"/>
              <a:buFont typeface="Arial" pitchFamily="34" charset="0"/>
              <a:buChar char="•"/>
            </a:pPr>
            <a:endParaRPr lang="en-IN" sz="2000" dirty="0">
              <a:solidFill>
                <a:schemeClr val="tx2"/>
              </a:solidFill>
            </a:endParaRPr>
          </a:p>
        </p:txBody>
      </p:sp>
      <p:pic>
        <p:nvPicPr>
          <p:cNvPr id="3" name="Picture 2" descr="ob-damper-img-4.jpg"/>
          <p:cNvPicPr>
            <a:picLocks noChangeAspect="1"/>
          </p:cNvPicPr>
          <p:nvPr/>
        </p:nvPicPr>
        <p:blipFill>
          <a:blip r:embed="rId2"/>
          <a:stretch>
            <a:fillRect/>
          </a:stretch>
        </p:blipFill>
        <p:spPr>
          <a:xfrm>
            <a:off x="4643438" y="1785926"/>
            <a:ext cx="4500562" cy="2928958"/>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7166"/>
            <a:ext cx="9144000" cy="676294"/>
          </a:xfrm>
        </p:spPr>
        <p:txBody>
          <a:bodyPr/>
          <a:lstStyle/>
          <a:p>
            <a:pPr algn="ctr"/>
            <a:r>
              <a:rPr lang="en-IN" sz="4000" b="1" i="1" u="sng" dirty="0" smtClean="0"/>
              <a:t>Structural facade</a:t>
            </a:r>
            <a:endParaRPr lang="en-IN" sz="4000" dirty="0"/>
          </a:p>
        </p:txBody>
      </p:sp>
      <p:sp>
        <p:nvSpPr>
          <p:cNvPr id="3" name="Text Placeholder 2"/>
          <p:cNvSpPr>
            <a:spLocks noGrp="1"/>
          </p:cNvSpPr>
          <p:nvPr>
            <p:ph type="body" idx="2"/>
          </p:nvPr>
        </p:nvSpPr>
        <p:spPr>
          <a:xfrm>
            <a:off x="214282" y="1676400"/>
            <a:ext cx="4857784" cy="4895872"/>
          </a:xfrm>
        </p:spPr>
        <p:txBody>
          <a:bodyPr>
            <a:noAutofit/>
          </a:bodyPr>
          <a:lstStyle/>
          <a:p>
            <a:pPr algn="just">
              <a:buSzPct val="135000"/>
              <a:buFont typeface="Arial" pitchFamily="34" charset="0"/>
              <a:buChar char="•"/>
            </a:pPr>
            <a:r>
              <a:rPr lang="en-IN" sz="2000" dirty="0" smtClean="0">
                <a:solidFill>
                  <a:schemeClr val="tx2"/>
                </a:solidFill>
                <a:latin typeface="Eras Medium ITC" pitchFamily="34" charset="0"/>
              </a:rPr>
              <a:t>Taipei 101's characteristic blue-green glass curtain walls are double paned and glazed</a:t>
            </a:r>
          </a:p>
          <a:p>
            <a:pPr algn="just">
              <a:buSzPct val="135000"/>
              <a:buFont typeface="Arial" pitchFamily="34" charset="0"/>
              <a:buChar char="•"/>
            </a:pPr>
            <a:r>
              <a:rPr lang="en-IN" sz="2000" dirty="0" smtClean="0">
                <a:solidFill>
                  <a:schemeClr val="tx2"/>
                </a:solidFill>
                <a:latin typeface="Eras Medium ITC" pitchFamily="34" charset="0"/>
              </a:rPr>
              <a:t>They offer heat and UV protection sufficient to block external heat by 50 percent, and can sustain impacts of 7 tonnes </a:t>
            </a:r>
          </a:p>
          <a:p>
            <a:pPr algn="just">
              <a:buSzPct val="135000"/>
              <a:buFont typeface="Arial" pitchFamily="34" charset="0"/>
              <a:buChar char="•"/>
            </a:pPr>
            <a:r>
              <a:rPr lang="en-IN" sz="2000" dirty="0" smtClean="0">
                <a:solidFill>
                  <a:schemeClr val="tx2"/>
                </a:solidFill>
                <a:latin typeface="Eras Medium ITC" pitchFamily="34" charset="0"/>
              </a:rPr>
              <a:t>.The façade system of glass and aluminium panels installed into an inclined moment-resisting lattices contributes to overall lateral rigidity by tying back to the mega-columns with one-story high trusses at every eighth floor. </a:t>
            </a:r>
          </a:p>
          <a:p>
            <a:pPr algn="just">
              <a:buSzPct val="135000"/>
              <a:buFont typeface="Arial" pitchFamily="34" charset="0"/>
              <a:buChar char="•"/>
            </a:pPr>
            <a:r>
              <a:rPr lang="en-IN" sz="2000" dirty="0" smtClean="0">
                <a:solidFill>
                  <a:schemeClr val="tx2"/>
                </a:solidFill>
                <a:latin typeface="Eras Medium ITC" pitchFamily="34" charset="0"/>
              </a:rPr>
              <a:t>This façade system is therefore able to withstand up to 95mm of seismic lateral displacements without damage.</a:t>
            </a:r>
          </a:p>
          <a:p>
            <a:pPr algn="just">
              <a:buSzPct val="135000"/>
            </a:pPr>
            <a:r>
              <a:rPr lang="en-IN" sz="2000" dirty="0" smtClean="0">
                <a:solidFill>
                  <a:schemeClr val="tx2"/>
                </a:solidFill>
                <a:latin typeface="Eras Medium ITC" pitchFamily="34" charset="0"/>
              </a:rPr>
              <a:t/>
            </a:r>
            <a:br>
              <a:rPr lang="en-IN" sz="2000" dirty="0" smtClean="0">
                <a:solidFill>
                  <a:schemeClr val="tx2"/>
                </a:solidFill>
                <a:latin typeface="Eras Medium ITC" pitchFamily="34" charset="0"/>
              </a:rPr>
            </a:br>
            <a:endParaRPr lang="en-IN" sz="2000" dirty="0">
              <a:solidFill>
                <a:schemeClr val="tx2"/>
              </a:solidFill>
              <a:latin typeface="Eras Medium ITC" pitchFamily="34" charset="0"/>
            </a:endParaRPr>
          </a:p>
        </p:txBody>
      </p:sp>
      <p:pic>
        <p:nvPicPr>
          <p:cNvPr id="5" name="Content Placeholder 4" descr="t6.png"/>
          <p:cNvPicPr>
            <a:picLocks noGrp="1" noChangeAspect="1"/>
          </p:cNvPicPr>
          <p:nvPr>
            <p:ph sz="half" idx="1"/>
          </p:nvPr>
        </p:nvPicPr>
        <p:blipFill>
          <a:blip r:embed="rId2"/>
          <a:stretch>
            <a:fillRect/>
          </a:stretch>
        </p:blipFill>
        <p:spPr>
          <a:xfrm>
            <a:off x="5429256" y="1714488"/>
            <a:ext cx="3714744" cy="4524375"/>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7214"/>
            <a:ext cx="9144000" cy="1162050"/>
          </a:xfrm>
        </p:spPr>
        <p:txBody>
          <a:bodyPr/>
          <a:lstStyle/>
          <a:p>
            <a:pPr algn="ctr"/>
            <a:r>
              <a:rPr lang="en-IN" sz="4000" b="1" i="1" u="sng" dirty="0" smtClean="0">
                <a:effectLst>
                  <a:outerShdw blurRad="38100" dist="38100" dir="2700000" algn="tl">
                    <a:srgbClr val="000000">
                      <a:alpha val="43137"/>
                    </a:srgbClr>
                  </a:outerShdw>
                </a:effectLst>
              </a:rPr>
              <a:t>Interior </a:t>
            </a:r>
            <a:endParaRPr lang="en-IN" sz="4000" b="1" i="1" u="sng" dirty="0">
              <a:effectLst>
                <a:outerShdw blurRad="38100" dist="38100" dir="2700000" algn="tl">
                  <a:srgbClr val="000000">
                    <a:alpha val="43137"/>
                  </a:srgbClr>
                </a:outerShdw>
              </a:effectLst>
            </a:endParaRPr>
          </a:p>
        </p:txBody>
      </p:sp>
      <p:sp>
        <p:nvSpPr>
          <p:cNvPr id="3" name="Text Placeholder 2"/>
          <p:cNvSpPr>
            <a:spLocks noGrp="1"/>
          </p:cNvSpPr>
          <p:nvPr>
            <p:ph type="body" idx="2"/>
          </p:nvPr>
        </p:nvSpPr>
        <p:spPr>
          <a:xfrm>
            <a:off x="428596" y="1214422"/>
            <a:ext cx="3714776" cy="5643578"/>
          </a:xfrm>
        </p:spPr>
        <p:txBody>
          <a:bodyPr>
            <a:noAutofit/>
          </a:bodyPr>
          <a:lstStyle/>
          <a:p>
            <a:pPr algn="just">
              <a:buSzPct val="135000"/>
              <a:buFont typeface="Arial" pitchFamily="34" charset="0"/>
              <a:buChar char="•"/>
            </a:pPr>
            <a:r>
              <a:rPr lang="en-IN" sz="2000" dirty="0" smtClean="0">
                <a:solidFill>
                  <a:schemeClr val="tx2"/>
                </a:solidFill>
                <a:latin typeface="Eras Medium ITC" pitchFamily="34" charset="0"/>
              </a:rPr>
              <a:t>Taipei 101 is the first record-setting skyscraper to be constructed in the 21st century. It exhibits a number of technologically advanced features.</a:t>
            </a:r>
          </a:p>
          <a:p>
            <a:pPr algn="just">
              <a:buSzPct val="135000"/>
              <a:buFont typeface="Arial" pitchFamily="34" charset="0"/>
              <a:buChar char="•"/>
            </a:pPr>
            <a:r>
              <a:rPr lang="en-IN" sz="2000" dirty="0" smtClean="0">
                <a:solidFill>
                  <a:schemeClr val="tx2"/>
                </a:solidFill>
                <a:latin typeface="Eras Medium ITC" pitchFamily="34" charset="0"/>
              </a:rPr>
              <a:t>The original 2004 fibre-optic and satellite Internet connections permitted transfer speeds up to a gigabyte per second.</a:t>
            </a:r>
          </a:p>
          <a:p>
            <a:pPr algn="just">
              <a:buSzPct val="135000"/>
              <a:buFont typeface="Arial" pitchFamily="34" charset="0"/>
              <a:buChar char="•"/>
            </a:pPr>
            <a:r>
              <a:rPr lang="en-IN" sz="2000" dirty="0" smtClean="0">
                <a:solidFill>
                  <a:schemeClr val="tx2"/>
                </a:solidFill>
                <a:latin typeface="Eras Medium ITC" pitchFamily="34" charset="0"/>
              </a:rPr>
              <a:t>The double-deck elevators built by the Japanese Toshiba Elevator and Building Systems Corporation (TELC) set a new record in 2004 with top ascending speeds of 16.83 m (55.22 ft) per second .</a:t>
            </a:r>
          </a:p>
          <a:p>
            <a:pPr algn="just">
              <a:buSzPct val="135000"/>
              <a:buFont typeface="Arial" pitchFamily="34" charset="0"/>
              <a:buChar char="•"/>
            </a:pPr>
            <a:endParaRPr lang="en-IN" sz="2000" dirty="0">
              <a:solidFill>
                <a:schemeClr val="tx2"/>
              </a:solidFill>
              <a:latin typeface="Eras Medium ITC" pitchFamily="34" charset="0"/>
            </a:endParaRPr>
          </a:p>
        </p:txBody>
      </p:sp>
      <p:pic>
        <p:nvPicPr>
          <p:cNvPr id="5" name="Content Placeholder 4" descr="taipei-101-mall-21.jpg"/>
          <p:cNvPicPr>
            <a:picLocks noGrp="1" noChangeAspect="1"/>
          </p:cNvPicPr>
          <p:nvPr>
            <p:ph sz="half" idx="1"/>
          </p:nvPr>
        </p:nvPicPr>
        <p:blipFill>
          <a:blip r:embed="rId3"/>
          <a:stretch>
            <a:fillRect/>
          </a:stretch>
        </p:blipFill>
        <p:spPr>
          <a:xfrm>
            <a:off x="4267200" y="1571612"/>
            <a:ext cx="4876800" cy="4429156"/>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1470025"/>
          </a:xfrm>
        </p:spPr>
        <p:txBody>
          <a:bodyPr>
            <a:normAutofit/>
          </a:bodyPr>
          <a:lstStyle/>
          <a:p>
            <a:pPr algn="ctr"/>
            <a:r>
              <a:rPr lang="en-IN" sz="4000" b="1" i="1" u="sng" dirty="0">
                <a:solidFill>
                  <a:schemeClr val="tx2"/>
                </a:solidFill>
                <a:effectLst>
                  <a:outerShdw blurRad="38100" dist="38100" dir="2700000" algn="tl">
                    <a:srgbClr val="000000">
                      <a:alpha val="43137"/>
                    </a:srgbClr>
                  </a:outerShdw>
                </a:effectLst>
              </a:rPr>
              <a:t>Tallest in the world from 2004 to 2010</a:t>
            </a:r>
          </a:p>
        </p:txBody>
      </p:sp>
      <p:sp>
        <p:nvSpPr>
          <p:cNvPr id="3" name="Subtitle 2"/>
          <p:cNvSpPr>
            <a:spLocks noGrp="1"/>
          </p:cNvSpPr>
          <p:nvPr>
            <p:ph type="subTitle" idx="1"/>
          </p:nvPr>
        </p:nvSpPr>
        <p:spPr/>
        <p:txBody>
          <a:bodyPr/>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142984"/>
            <a:ext cx="5072066" cy="5940088"/>
          </a:xfrm>
          <a:prstGeom prst="rect">
            <a:avLst/>
          </a:prstGeom>
        </p:spPr>
        <p:txBody>
          <a:bodyPr wrap="square">
            <a:spAutoFit/>
          </a:bodyPr>
          <a:lstStyle/>
          <a:p>
            <a:pPr algn="just">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Taipei 101's elevators sweep visitors from the fifth floor to the 89th-floor observatory in only 37 seconds.</a:t>
            </a:r>
          </a:p>
          <a:p>
            <a:pPr algn="just">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Each elevator features an aerodynamic body.</a:t>
            </a:r>
          </a:p>
          <a:p>
            <a:pPr algn="just">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the world's first triple-stage anti-overshooting system. The cost for each elevator is NT$80 million (US$2.4 million).  </a:t>
            </a:r>
          </a:p>
          <a:p>
            <a:pPr algn="just">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The damper can reduce up to 40% of the tower's movements.</a:t>
            </a:r>
          </a:p>
          <a:p>
            <a:pPr algn="just">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Two restaurants have opened on the 85th floor: Diamond </a:t>
            </a:r>
            <a:r>
              <a:rPr lang="en-IN" sz="2000" dirty="0" err="1" smtClean="0">
                <a:solidFill>
                  <a:schemeClr val="tx2"/>
                </a:solidFill>
                <a:latin typeface="Eras Medium ITC" pitchFamily="34" charset="0"/>
              </a:rPr>
              <a:t>Tony's,and</a:t>
            </a:r>
            <a:r>
              <a:rPr lang="en-IN" sz="2000" dirty="0" smtClean="0">
                <a:solidFill>
                  <a:schemeClr val="tx2"/>
                </a:solidFill>
                <a:latin typeface="Eras Medium ITC" pitchFamily="34" charset="0"/>
              </a:rPr>
              <a:t> Shin </a:t>
            </a:r>
            <a:r>
              <a:rPr lang="en-IN" sz="2000" dirty="0" err="1" smtClean="0">
                <a:solidFill>
                  <a:schemeClr val="tx2"/>
                </a:solidFill>
                <a:latin typeface="Eras Medium ITC" pitchFamily="34" charset="0"/>
              </a:rPr>
              <a:t>Yeh</a:t>
            </a:r>
            <a:r>
              <a:rPr lang="en-IN" sz="2000" dirty="0" smtClean="0">
                <a:solidFill>
                  <a:schemeClr val="tx2"/>
                </a:solidFill>
                <a:latin typeface="Eras Medium ITC" pitchFamily="34" charset="0"/>
              </a:rPr>
              <a:t> 101.</a:t>
            </a:r>
          </a:p>
          <a:p>
            <a:pPr algn="just">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The multi-story retail mall adjoining the tower is home to hundreds of fashionable stores, restaurants, clubs and other attractions. The mall's interior is modern in design even as it makes use of traditional elements</a:t>
            </a:r>
          </a:p>
          <a:p>
            <a:pPr algn="just">
              <a:buClr>
                <a:schemeClr val="tx2">
                  <a:lumMod val="60000"/>
                  <a:lumOff val="40000"/>
                </a:schemeClr>
              </a:buClr>
              <a:buSzPct val="135000"/>
              <a:buFont typeface="Arial" pitchFamily="34" charset="0"/>
              <a:buChar char="•"/>
            </a:pPr>
            <a:endParaRPr lang="en-IN" sz="2000" dirty="0" smtClean="0">
              <a:solidFill>
                <a:schemeClr val="tx2"/>
              </a:solidFill>
              <a:latin typeface="Eras Medium ITC" pitchFamily="34" charset="0"/>
            </a:endParaRPr>
          </a:p>
        </p:txBody>
      </p:sp>
      <p:pic>
        <p:nvPicPr>
          <p:cNvPr id="3" name="Picture 2" descr="4861407575_1f2c9dcfc9.jpg"/>
          <p:cNvPicPr>
            <a:picLocks noChangeAspect="1"/>
          </p:cNvPicPr>
          <p:nvPr/>
        </p:nvPicPr>
        <p:blipFill>
          <a:blip r:embed="rId2"/>
          <a:stretch>
            <a:fillRect/>
          </a:stretch>
        </p:blipFill>
        <p:spPr>
          <a:xfrm>
            <a:off x="5143504" y="1785926"/>
            <a:ext cx="4000496" cy="3714776"/>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00042"/>
            <a:ext cx="9144000" cy="707886"/>
          </a:xfrm>
          <a:prstGeom prst="rect">
            <a:avLst/>
          </a:prstGeom>
          <a:noFill/>
        </p:spPr>
        <p:txBody>
          <a:bodyPr wrap="square" rtlCol="0">
            <a:spAutoFit/>
          </a:bodyPr>
          <a:lstStyle/>
          <a:p>
            <a:pPr algn="ctr"/>
            <a:r>
              <a:rPr lang="en-IN" sz="4000" b="1" i="1" u="sng" dirty="0" smtClean="0">
                <a:solidFill>
                  <a:schemeClr val="tx2"/>
                </a:solidFill>
                <a:effectLst>
                  <a:outerShdw blurRad="38100" dist="38100" dir="2700000" algn="tl">
                    <a:srgbClr val="000000">
                      <a:alpha val="43137"/>
                    </a:srgbClr>
                  </a:outerShdw>
                </a:effectLst>
              </a:rPr>
              <a:t>History </a:t>
            </a:r>
            <a:endParaRPr lang="en-IN" sz="4000" b="1" i="1" u="sng" dirty="0">
              <a:solidFill>
                <a:schemeClr val="tx2"/>
              </a:solidFill>
              <a:effectLst>
                <a:outerShdw blurRad="38100" dist="38100" dir="2700000" algn="tl">
                  <a:srgbClr val="000000">
                    <a:alpha val="43137"/>
                  </a:srgbClr>
                </a:outerShdw>
              </a:effectLst>
            </a:endParaRPr>
          </a:p>
        </p:txBody>
      </p:sp>
      <p:sp>
        <p:nvSpPr>
          <p:cNvPr id="3" name="Rectangle 2"/>
          <p:cNvSpPr/>
          <p:nvPr/>
        </p:nvSpPr>
        <p:spPr>
          <a:xfrm>
            <a:off x="0" y="1502688"/>
            <a:ext cx="9144000" cy="5355312"/>
          </a:xfrm>
          <a:prstGeom prst="rect">
            <a:avLst/>
          </a:prstGeom>
        </p:spPr>
        <p:txBody>
          <a:bodyPr wrap="square">
            <a:spAutoFit/>
          </a:bodyPr>
          <a:lstStyle/>
          <a:p>
            <a:pPr algn="just"/>
            <a:r>
              <a:rPr lang="en-IN" dirty="0" smtClean="0">
                <a:solidFill>
                  <a:schemeClr val="tx2"/>
                </a:solidFill>
                <a:latin typeface="Eras Medium ITC" pitchFamily="34" charset="0"/>
              </a:rPr>
              <a:t>Planning for Taipei 101 began in 1997 during Chen Shui-bian's term as Taipei mayor. Talks between merchants and city government officials initially cantered on a proposal for a 66-story tower to serve as an anchor for new development in Taipei's 101 business district. Planners were considering taking the new structure to a more ambitious height only after an expat suggested it, along with many of the other features used in the design of the building. It wasn't until the summer of 2001 that the city granted a license for the construction of a 101-story tower on the site. In the meantime, construction proceeded and the first tower column was erected in the summer of 2000.</a:t>
            </a:r>
          </a:p>
          <a:p>
            <a:pPr algn="just"/>
            <a:r>
              <a:rPr lang="en-IN" dirty="0" smtClean="0">
                <a:solidFill>
                  <a:schemeClr val="tx2"/>
                </a:solidFill>
                <a:latin typeface="Eras Medium ITC" pitchFamily="34" charset="0"/>
              </a:rPr>
              <a:t>A major earthquake took place in Taiwan during 31 March 2002 destroying a construction crane at the roof top, which was at floor number 47. The crane fell down onto the </a:t>
            </a:r>
            <a:r>
              <a:rPr lang="en-IN" dirty="0" err="1" smtClean="0">
                <a:solidFill>
                  <a:schemeClr val="tx2"/>
                </a:solidFill>
                <a:latin typeface="Eras Medium ITC" pitchFamily="34" charset="0"/>
              </a:rPr>
              <a:t>Xinyi</a:t>
            </a:r>
            <a:r>
              <a:rPr lang="en-IN" dirty="0" smtClean="0">
                <a:solidFill>
                  <a:schemeClr val="tx2"/>
                </a:solidFill>
                <a:latin typeface="Eras Medium ITC" pitchFamily="34" charset="0"/>
              </a:rPr>
              <a:t> Road beneath the tower, crushing several vehicles and causing five deaths – two crane operators and three workers who were not properly harnessed. However, an inspection showed no structural damage to the building, and construction work was able to restart within a week.</a:t>
            </a:r>
          </a:p>
          <a:p>
            <a:pPr algn="just"/>
            <a:r>
              <a:rPr lang="en-IN" dirty="0" smtClean="0">
                <a:solidFill>
                  <a:schemeClr val="tx2"/>
                </a:solidFill>
                <a:latin typeface="Eras Medium ITC" pitchFamily="34" charset="0"/>
              </a:rPr>
              <a:t>Taipei 101's roof was completed three years later on 1 July 2003. </a:t>
            </a:r>
          </a:p>
          <a:p>
            <a:pPr algn="just"/>
            <a:r>
              <a:rPr lang="en-IN" dirty="0" smtClean="0">
                <a:solidFill>
                  <a:schemeClr val="tx2"/>
                </a:solidFill>
                <a:latin typeface="Eras Medium ITC" pitchFamily="34" charset="0"/>
              </a:rPr>
              <a:t>The formal opening of the tower took place on New Year's Eve 2004. Open-air concerts featured a number of popular performers. Visitors rode the elevators to the Observatory for the first time. A few hours later the first fireworks show at Taipei 101 heralded the arrival of a new year.</a:t>
            </a:r>
            <a:endParaRPr lang="en-IN" dirty="0">
              <a:solidFill>
                <a:schemeClr val="tx2"/>
              </a:solidFill>
              <a:latin typeface="Eras Medium ITC"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0" y="2071678"/>
            <a:ext cx="914400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0" i="0" u="none" strike="noStrike" cap="none" normalizeH="0" baseline="0" dirty="0" smtClean="0">
                <a:ln>
                  <a:noFill/>
                </a:ln>
                <a:solidFill>
                  <a:schemeClr val="tx2"/>
                </a:solidFill>
                <a:effectLst/>
                <a:latin typeface="Eras Medium ITC" pitchFamily="34" charset="0"/>
                <a:ea typeface="MS Mincho" pitchFamily="49" charset="-128"/>
                <a:cs typeface="Times New Roman" pitchFamily="18" charset="0"/>
              </a:rPr>
              <a:t>Taipei 101 is a record breaking extraordinary structure which has been the tallest building in the world from 2004-2010 over-coming the height of Petronas Towers by 58m. It has been the symbol of excellence and technology for Taiwan. It is the structure which is flexible enough to withstand earthquake and strong enough to resist typhoon winds. The engineers and the designers of Taipei 101 have gone beyond the expectations and imagination of human mind to construct this mega marvel. There are many mega-structures under construction and being constructed but Taipei 101 still maintains its uniqueness and variation.</a:t>
            </a:r>
            <a:endParaRPr kumimoji="0" lang="en-US" altLang="zh-CN" sz="2200" b="0" i="0" u="none" strike="noStrike" cap="none" normalizeH="0" baseline="0" dirty="0" smtClean="0">
              <a:ln>
                <a:noFill/>
              </a:ln>
              <a:solidFill>
                <a:schemeClr val="tx2"/>
              </a:solidFill>
              <a:effectLst/>
              <a:latin typeface="Eras Medium ITC"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200" b="0" i="0" u="none" strike="noStrike" cap="none" normalizeH="0" baseline="0" dirty="0" smtClean="0">
              <a:ln>
                <a:noFill/>
              </a:ln>
              <a:solidFill>
                <a:schemeClr val="tx2"/>
              </a:solidFill>
              <a:effectLst/>
              <a:latin typeface="Eras Medium ITC" pitchFamily="34" charset="0"/>
              <a:cs typeface="Arial" pitchFamily="34" charset="0"/>
            </a:endParaRPr>
          </a:p>
        </p:txBody>
      </p:sp>
      <p:sp>
        <p:nvSpPr>
          <p:cNvPr id="5" name="TextBox 4"/>
          <p:cNvSpPr txBox="1"/>
          <p:nvPr/>
        </p:nvSpPr>
        <p:spPr>
          <a:xfrm>
            <a:off x="0" y="928670"/>
            <a:ext cx="9144000" cy="707886"/>
          </a:xfrm>
          <a:prstGeom prst="rect">
            <a:avLst/>
          </a:prstGeom>
          <a:noFill/>
        </p:spPr>
        <p:txBody>
          <a:bodyPr wrap="square" rtlCol="0">
            <a:spAutoFit/>
          </a:bodyPr>
          <a:lstStyle/>
          <a:p>
            <a:pPr algn="ctr"/>
            <a:r>
              <a:rPr lang="en-IN" sz="4000" b="1" i="1" u="sng" dirty="0" smtClean="0">
                <a:solidFill>
                  <a:schemeClr val="tx2"/>
                </a:solidFill>
                <a:effectLst>
                  <a:outerShdw blurRad="38100" dist="38100" dir="2700000" algn="tl">
                    <a:srgbClr val="000000">
                      <a:alpha val="43137"/>
                    </a:srgbClr>
                  </a:outerShdw>
                </a:effectLst>
              </a:rPr>
              <a:t>Conclusion</a:t>
            </a:r>
            <a:endParaRPr lang="en-IN" sz="4000" b="1" i="1" u="sng" dirty="0">
              <a:solidFill>
                <a:schemeClr val="tx2"/>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42918"/>
            <a:ext cx="9144000" cy="707886"/>
          </a:xfrm>
          <a:prstGeom prst="rect">
            <a:avLst/>
          </a:prstGeom>
          <a:noFill/>
        </p:spPr>
        <p:txBody>
          <a:bodyPr wrap="square" rtlCol="0">
            <a:spAutoFit/>
          </a:bodyPr>
          <a:lstStyle/>
          <a:p>
            <a:pPr algn="ctr"/>
            <a:r>
              <a:rPr lang="en-IN" sz="4000" b="1" i="1" u="sng" dirty="0" smtClean="0">
                <a:solidFill>
                  <a:schemeClr val="tx2"/>
                </a:solidFill>
                <a:effectLst>
                  <a:outerShdw blurRad="38100" dist="38100" dir="2700000" algn="tl">
                    <a:srgbClr val="000000">
                      <a:alpha val="43137"/>
                    </a:srgbClr>
                  </a:outerShdw>
                </a:effectLst>
              </a:rPr>
              <a:t>Reference </a:t>
            </a:r>
            <a:endParaRPr lang="en-IN" sz="4000" b="1" i="1" u="sng" dirty="0">
              <a:solidFill>
                <a:schemeClr val="tx2"/>
              </a:solidFill>
              <a:effectLst>
                <a:outerShdw blurRad="38100" dist="38100" dir="2700000" algn="tl">
                  <a:srgbClr val="000000">
                    <a:alpha val="43137"/>
                  </a:srgbClr>
                </a:outerShdw>
              </a:effectLst>
            </a:endParaRPr>
          </a:p>
        </p:txBody>
      </p:sp>
      <p:sp>
        <p:nvSpPr>
          <p:cNvPr id="3" name="Rectangle 2"/>
          <p:cNvSpPr/>
          <p:nvPr/>
        </p:nvSpPr>
        <p:spPr>
          <a:xfrm>
            <a:off x="0" y="1928802"/>
            <a:ext cx="9144000" cy="3477875"/>
          </a:xfrm>
          <a:prstGeom prst="rect">
            <a:avLst/>
          </a:prstGeom>
        </p:spPr>
        <p:txBody>
          <a:bodyPr wrap="square">
            <a:spAutoFit/>
          </a:bodyPr>
          <a:lstStyle/>
          <a:p>
            <a:pPr algn="just">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 Ingredient of High-Rise Design Structure Magazine, June 2006</a:t>
            </a:r>
          </a:p>
          <a:p>
            <a:pPr algn="just">
              <a:buClr>
                <a:schemeClr val="tx2">
                  <a:lumMod val="60000"/>
                  <a:lumOff val="40000"/>
                </a:schemeClr>
              </a:buClr>
              <a:buSzPct val="135000"/>
              <a:buFont typeface="Arial" pitchFamily="34" charset="0"/>
              <a:buChar char="•"/>
            </a:pPr>
            <a:endParaRPr lang="en-IN" sz="2000" dirty="0" smtClean="0">
              <a:solidFill>
                <a:schemeClr val="tx2"/>
              </a:solidFill>
              <a:latin typeface="Eras Medium ITC" pitchFamily="34" charset="0"/>
            </a:endParaRPr>
          </a:p>
          <a:p>
            <a:pPr algn="just">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 Taipei 101 at </a:t>
            </a:r>
            <a:r>
              <a:rPr lang="en-IN" sz="2000" i="1" dirty="0" smtClean="0">
                <a:solidFill>
                  <a:schemeClr val="tx2"/>
                </a:solidFill>
                <a:latin typeface="Eras Medium ITC" pitchFamily="34" charset="0"/>
              </a:rPr>
              <a:t>Skyscraper Page</a:t>
            </a:r>
          </a:p>
          <a:p>
            <a:pPr algn="just">
              <a:buClr>
                <a:schemeClr val="tx2">
                  <a:lumMod val="60000"/>
                  <a:lumOff val="40000"/>
                </a:schemeClr>
              </a:buClr>
              <a:buSzPct val="135000"/>
              <a:buFont typeface="Arial" pitchFamily="34" charset="0"/>
              <a:buChar char="•"/>
            </a:pPr>
            <a:endParaRPr lang="en-IN" sz="2000" dirty="0" smtClean="0">
              <a:solidFill>
                <a:schemeClr val="tx2"/>
              </a:solidFill>
              <a:latin typeface="Eras Medium ITC" pitchFamily="34" charset="0"/>
            </a:endParaRPr>
          </a:p>
          <a:p>
            <a:pPr algn="just">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 Taipei 101 at </a:t>
            </a:r>
            <a:r>
              <a:rPr lang="en-IN" sz="2000" i="1" dirty="0" smtClean="0">
                <a:solidFill>
                  <a:schemeClr val="tx2"/>
                </a:solidFill>
                <a:latin typeface="Eras Medium ITC" pitchFamily="34" charset="0"/>
              </a:rPr>
              <a:t>Structure</a:t>
            </a:r>
          </a:p>
          <a:p>
            <a:pPr algn="just">
              <a:buClr>
                <a:schemeClr val="tx2">
                  <a:lumMod val="60000"/>
                  <a:lumOff val="40000"/>
                </a:schemeClr>
              </a:buClr>
              <a:buSzPct val="135000"/>
              <a:buFont typeface="Arial" pitchFamily="34" charset="0"/>
              <a:buChar char="•"/>
            </a:pPr>
            <a:endParaRPr lang="en-IN" sz="2000" dirty="0" smtClean="0">
              <a:solidFill>
                <a:schemeClr val="tx2"/>
              </a:solidFill>
              <a:latin typeface="Eras Medium ITC" pitchFamily="34" charset="0"/>
            </a:endParaRPr>
          </a:p>
          <a:p>
            <a:pPr algn="just">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 Taipei 101 Official Website – Lights Schedule</a:t>
            </a:r>
          </a:p>
          <a:p>
            <a:pPr algn="just">
              <a:buClr>
                <a:schemeClr val="tx2">
                  <a:lumMod val="60000"/>
                  <a:lumOff val="40000"/>
                </a:schemeClr>
              </a:buClr>
              <a:buSzPct val="135000"/>
              <a:buFont typeface="Arial" pitchFamily="34" charset="0"/>
              <a:buChar char="•"/>
            </a:pPr>
            <a:endParaRPr lang="en-IN" sz="2000" dirty="0" smtClean="0">
              <a:solidFill>
                <a:schemeClr val="tx2"/>
              </a:solidFill>
              <a:latin typeface="Eras Medium ITC" pitchFamily="34" charset="0"/>
            </a:endParaRPr>
          </a:p>
          <a:p>
            <a:pPr algn="just">
              <a:buClr>
                <a:schemeClr val="tx2">
                  <a:lumMod val="60000"/>
                  <a:lumOff val="40000"/>
                </a:schemeClr>
              </a:buClr>
              <a:buSzPct val="135000"/>
              <a:buFont typeface="Arial" pitchFamily="34" charset="0"/>
              <a:buChar char="•"/>
            </a:pPr>
            <a:r>
              <a:rPr lang="en-IN" sz="2000" dirty="0" smtClean="0">
                <a:solidFill>
                  <a:schemeClr val="tx2"/>
                </a:solidFill>
                <a:latin typeface="Eras Medium ITC" pitchFamily="34" charset="0"/>
              </a:rPr>
              <a:t> LEED certified: The tallest "green" building in the world Siemens Building Technologies</a:t>
            </a:r>
          </a:p>
          <a:p>
            <a:pPr algn="just">
              <a:buClr>
                <a:schemeClr val="tx2">
                  <a:lumMod val="60000"/>
                  <a:lumOff val="40000"/>
                </a:schemeClr>
              </a:buClr>
              <a:buSzPct val="135000"/>
              <a:buFont typeface="Arial" pitchFamily="34" charset="0"/>
              <a:buChar char="•"/>
            </a:pPr>
            <a:endParaRPr lang="en-IN" sz="2000" dirty="0" smtClean="0">
              <a:solidFill>
                <a:schemeClr val="tx2"/>
              </a:solidFill>
              <a:latin typeface="Eras Medium ITC"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142984"/>
            <a:ext cx="9144000" cy="923330"/>
          </a:xfrm>
          <a:prstGeom prst="rect">
            <a:avLst/>
          </a:prstGeom>
          <a:noFill/>
        </p:spPr>
        <p:txBody>
          <a:bodyPr wrap="square" lIns="91440" tIns="45720" rIns="91440" bIns="45720">
            <a:spAutoFit/>
          </a:bodyPr>
          <a:lstStyle/>
          <a:p>
            <a:pPr algn="ctr"/>
            <a:r>
              <a:rPr lang="en-IN" sz="5400" b="1" i="1" u="sng"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Thank you for watching</a:t>
            </a:r>
            <a:endParaRPr lang="en-IN"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 name="TextBox 3"/>
          <p:cNvSpPr txBox="1"/>
          <p:nvPr/>
        </p:nvSpPr>
        <p:spPr>
          <a:xfrm>
            <a:off x="5715008" y="4929198"/>
            <a:ext cx="3428992" cy="1631216"/>
          </a:xfrm>
          <a:prstGeom prst="rect">
            <a:avLst/>
          </a:prstGeom>
          <a:noFill/>
        </p:spPr>
        <p:txBody>
          <a:bodyPr wrap="square" rtlCol="0">
            <a:spAutoFit/>
          </a:bodyPr>
          <a:lstStyle/>
          <a:p>
            <a:pPr algn="just"/>
            <a:r>
              <a:rPr lang="en-IN" sz="2000" dirty="0" smtClean="0">
                <a:solidFill>
                  <a:schemeClr val="accent1"/>
                </a:solidFill>
                <a:latin typeface="Eras Medium ITC" pitchFamily="34" charset="0"/>
              </a:rPr>
              <a:t>Name: Abheek Khajuria</a:t>
            </a:r>
          </a:p>
          <a:p>
            <a:pPr algn="just"/>
            <a:r>
              <a:rPr lang="en-IN" sz="2000" dirty="0" smtClean="0">
                <a:solidFill>
                  <a:schemeClr val="accent1"/>
                </a:solidFill>
                <a:latin typeface="Eras Medium ITC" pitchFamily="34" charset="0"/>
              </a:rPr>
              <a:t>Class : TE Civil </a:t>
            </a:r>
          </a:p>
          <a:p>
            <a:pPr algn="just"/>
            <a:r>
              <a:rPr lang="en-IN" sz="2000" dirty="0" smtClean="0">
                <a:solidFill>
                  <a:schemeClr val="accent1"/>
                </a:solidFill>
                <a:latin typeface="Eras Medium ITC" pitchFamily="34" charset="0"/>
              </a:rPr>
              <a:t>Division: B</a:t>
            </a:r>
          </a:p>
          <a:p>
            <a:pPr algn="just"/>
            <a:r>
              <a:rPr lang="en-IN" sz="2000" dirty="0" smtClean="0">
                <a:solidFill>
                  <a:schemeClr val="accent1"/>
                </a:solidFill>
                <a:latin typeface="Eras Medium ITC" pitchFamily="34" charset="0"/>
              </a:rPr>
              <a:t>Roll No: 32</a:t>
            </a:r>
          </a:p>
          <a:p>
            <a:pPr algn="just"/>
            <a:endParaRPr lang="en-IN" sz="2000" dirty="0">
              <a:solidFill>
                <a:schemeClr val="accent1"/>
              </a:solidFill>
              <a:latin typeface="Eras Medium ITC"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3000" b="-5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642918"/>
            <a:ext cx="9144000" cy="1643074"/>
          </a:xfrm>
        </p:spPr>
        <p:txBody>
          <a:bodyPr>
            <a:normAutofit/>
          </a:bodyPr>
          <a:lstStyle/>
          <a:p>
            <a:pPr algn="ctr"/>
            <a:r>
              <a:rPr lang="en-IN" sz="4000" i="1" u="sng" dirty="0" smtClean="0">
                <a:solidFill>
                  <a:schemeClr val="tx2"/>
                </a:solidFill>
              </a:rPr>
              <a:t>One of the tallest and largest green building in the world</a:t>
            </a:r>
            <a:endParaRPr lang="en-IN" sz="4000" i="1" u="sng" dirty="0">
              <a:solidFill>
                <a:schemeClr val="tx2"/>
              </a:solidFill>
            </a:endParaRPr>
          </a:p>
        </p:txBody>
      </p:sp>
      <p:sp>
        <p:nvSpPr>
          <p:cNvPr id="3" name="Subtitle 2"/>
          <p:cNvSpPr>
            <a:spLocks noGrp="1"/>
          </p:cNvSpPr>
          <p:nvPr>
            <p:ph type="subTitle" idx="1"/>
          </p:nvPr>
        </p:nvSpPr>
        <p:spPr/>
        <p:txBody>
          <a:bodyPr/>
          <a:lstStyle/>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reworks-launched-taipei-101.jpg"/>
          <p:cNvPicPr>
            <a:picLocks noChangeAspect="1"/>
          </p:cNvPicPr>
          <p:nvPr/>
        </p:nvPicPr>
        <p:blipFill>
          <a:blip r:embed="rId2"/>
          <a:srcRect l="36622"/>
          <a:stretch>
            <a:fillRect/>
          </a:stretch>
        </p:blipFill>
        <p:spPr>
          <a:xfrm>
            <a:off x="0" y="0"/>
            <a:ext cx="3994708" cy="3895344"/>
          </a:xfrm>
          <a:prstGeom prst="rect">
            <a:avLst/>
          </a:prstGeom>
          <a:ln>
            <a:noFill/>
          </a:ln>
          <a:effectLst>
            <a:softEdge rad="112500"/>
          </a:effectLst>
        </p:spPr>
      </p:pic>
      <p:pic>
        <p:nvPicPr>
          <p:cNvPr id="6" name="Picture 5" descr="20150101025929DGA24DD8.jpg"/>
          <p:cNvPicPr>
            <a:picLocks noChangeAspect="1"/>
          </p:cNvPicPr>
          <p:nvPr/>
        </p:nvPicPr>
        <p:blipFill>
          <a:blip r:embed="rId3"/>
          <a:stretch>
            <a:fillRect/>
          </a:stretch>
        </p:blipFill>
        <p:spPr>
          <a:xfrm>
            <a:off x="2857488" y="0"/>
            <a:ext cx="6286512" cy="3857628"/>
          </a:xfrm>
          <a:prstGeom prst="rect">
            <a:avLst/>
          </a:prstGeom>
          <a:ln>
            <a:noFill/>
          </a:ln>
          <a:effectLst>
            <a:softEdge rad="112500"/>
          </a:effectLst>
        </p:spPr>
      </p:pic>
      <p:sp>
        <p:nvSpPr>
          <p:cNvPr id="2" name="Title 1"/>
          <p:cNvSpPr>
            <a:spLocks noGrp="1"/>
          </p:cNvSpPr>
          <p:nvPr>
            <p:ph type="ctrTitle"/>
          </p:nvPr>
        </p:nvSpPr>
        <p:spPr>
          <a:xfrm>
            <a:off x="0" y="1142984"/>
            <a:ext cx="9144000" cy="1828800"/>
          </a:xfrm>
        </p:spPr>
        <p:txBody>
          <a:bodyPr>
            <a:normAutofit/>
          </a:bodyPr>
          <a:lstStyle/>
          <a:p>
            <a:pPr algn="ctr"/>
            <a:r>
              <a:rPr lang="en-IN" sz="6000" i="1" u="sng" dirty="0" smtClean="0">
                <a:solidFill>
                  <a:schemeClr val="tx2"/>
                </a:solidFill>
                <a:effectLst>
                  <a:outerShdw blurRad="38100" dist="38100" dir="2700000" algn="tl">
                    <a:srgbClr val="000000">
                      <a:alpha val="43137"/>
                    </a:srgbClr>
                  </a:outerShdw>
                </a:effectLst>
              </a:rPr>
              <a:t>Taipei</a:t>
            </a:r>
            <a:r>
              <a:rPr lang="en-IN" sz="5400" i="1" u="sng" dirty="0" smtClean="0">
                <a:solidFill>
                  <a:schemeClr val="tx2"/>
                </a:solidFill>
              </a:rPr>
              <a:t> 101              </a:t>
            </a:r>
            <a:endParaRPr lang="en-IN" sz="5400" i="1" u="sng" dirty="0">
              <a:solidFill>
                <a:schemeClr val="tx2"/>
              </a:solidFill>
            </a:endParaRPr>
          </a:p>
        </p:txBody>
      </p:sp>
      <p:pic>
        <p:nvPicPr>
          <p:cNvPr id="7" name="Picture 6" descr="taipei.jpg"/>
          <p:cNvPicPr>
            <a:picLocks noChangeAspect="1"/>
          </p:cNvPicPr>
          <p:nvPr/>
        </p:nvPicPr>
        <p:blipFill>
          <a:blip r:embed="rId4" cstate="print"/>
          <a:stretch>
            <a:fillRect/>
          </a:stretch>
        </p:blipFill>
        <p:spPr>
          <a:xfrm>
            <a:off x="2643174" y="3786190"/>
            <a:ext cx="3657600" cy="3071810"/>
          </a:xfrm>
          <a:prstGeom prst="rect">
            <a:avLst/>
          </a:prstGeom>
          <a:ln>
            <a:noFill/>
          </a:ln>
          <a:effectLst>
            <a:softEdge rad="112500"/>
          </a:effectLst>
        </p:spPr>
      </p:pic>
      <p:pic>
        <p:nvPicPr>
          <p:cNvPr id="8" name="Picture 7" descr="taipei_101.jpg"/>
          <p:cNvPicPr>
            <a:picLocks noChangeAspect="1"/>
          </p:cNvPicPr>
          <p:nvPr/>
        </p:nvPicPr>
        <p:blipFill>
          <a:blip r:embed="rId5"/>
          <a:stretch>
            <a:fillRect/>
          </a:stretch>
        </p:blipFill>
        <p:spPr>
          <a:xfrm>
            <a:off x="5929322" y="3929066"/>
            <a:ext cx="3214678" cy="2928934"/>
          </a:xfrm>
          <a:prstGeom prst="rect">
            <a:avLst/>
          </a:prstGeom>
          <a:ln>
            <a:noFill/>
          </a:ln>
          <a:effectLst>
            <a:softEdge rad="112500"/>
          </a:effectLst>
        </p:spPr>
      </p:pic>
      <p:pic>
        <p:nvPicPr>
          <p:cNvPr id="9" name="Picture 8" descr="fbshare.jpg"/>
          <p:cNvPicPr>
            <a:picLocks noChangeAspect="1"/>
          </p:cNvPicPr>
          <p:nvPr/>
        </p:nvPicPr>
        <p:blipFill>
          <a:blip r:embed="rId6"/>
          <a:srcRect l="16406" t="5357" r="45312"/>
          <a:stretch>
            <a:fillRect/>
          </a:stretch>
        </p:blipFill>
        <p:spPr>
          <a:xfrm>
            <a:off x="0" y="3714752"/>
            <a:ext cx="3286116" cy="3143248"/>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0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0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1000" fill="hold"/>
                                        <p:tgtEl>
                                          <p:spTgt spid="2"/>
                                        </p:tgtEl>
                                        <p:attrNameLst>
                                          <p:attrName>ppt_w</p:attrName>
                                        </p:attrNameLst>
                                      </p:cBhvr>
                                      <p:tavLst>
                                        <p:tav tm="0">
                                          <p:val>
                                            <p:strVal val="#ppt_w*0.70"/>
                                          </p:val>
                                        </p:tav>
                                        <p:tav tm="100000">
                                          <p:val>
                                            <p:strVal val="#ppt_w"/>
                                          </p:val>
                                        </p:tav>
                                      </p:tavLst>
                                    </p:anim>
                                    <p:anim calcmode="lin" valueType="num">
                                      <p:cBhvr>
                                        <p:cTn id="25" dur="1000" fill="hold"/>
                                        <p:tgtEl>
                                          <p:spTgt spid="2"/>
                                        </p:tgtEl>
                                        <p:attrNameLst>
                                          <p:attrName>ppt_h</p:attrName>
                                        </p:attrNameLst>
                                      </p:cBhvr>
                                      <p:tavLst>
                                        <p:tav tm="0">
                                          <p:val>
                                            <p:strVal val="#ppt_h"/>
                                          </p:val>
                                        </p:tav>
                                        <p:tav tm="100000">
                                          <p:val>
                                            <p:strVal val="#ppt_h"/>
                                          </p:val>
                                        </p:tav>
                                      </p:tavLst>
                                    </p:anim>
                                    <p:animEffect transition="in" filter="fade">
                                      <p:cBhvr>
                                        <p:cTn id="2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a:bodyPr>
          <a:lstStyle/>
          <a:p>
            <a:pPr algn="ctr"/>
            <a:r>
              <a:rPr lang="en-IN" sz="4000" b="1" i="1" u="sng" dirty="0" smtClean="0">
                <a:effectLst>
                  <a:outerShdw blurRad="38100" dist="38100" dir="2700000" algn="tl">
                    <a:srgbClr val="000000">
                      <a:alpha val="43137"/>
                    </a:srgbClr>
                  </a:outerShdw>
                </a:effectLst>
              </a:rPr>
              <a:t>Introduction</a:t>
            </a:r>
            <a:endParaRPr lang="en-IN" sz="4000" b="1" i="1"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285860"/>
            <a:ext cx="8229600" cy="5038740"/>
          </a:xfrm>
        </p:spPr>
        <p:txBody>
          <a:bodyPr>
            <a:noAutofit/>
          </a:bodyPr>
          <a:lstStyle/>
          <a:p>
            <a:pPr algn="just"/>
            <a:r>
              <a:rPr lang="en-IN" sz="2000" b="1" dirty="0" smtClean="0">
                <a:solidFill>
                  <a:schemeClr val="tx2"/>
                </a:solidFill>
                <a:latin typeface="Eras Medium ITC" pitchFamily="34" charset="0"/>
              </a:rPr>
              <a:t>Taipei 101</a:t>
            </a:r>
            <a:r>
              <a:rPr lang="en-IN" sz="2000" dirty="0" smtClean="0">
                <a:solidFill>
                  <a:schemeClr val="tx2"/>
                </a:solidFill>
                <a:latin typeface="Eras Medium ITC" pitchFamily="34" charset="0"/>
              </a:rPr>
              <a:t> </a:t>
            </a:r>
            <a:r>
              <a:rPr lang="en-US" altLang="ja-JP" sz="2000" dirty="0" smtClean="0">
                <a:solidFill>
                  <a:schemeClr val="tx2"/>
                </a:solidFill>
                <a:latin typeface="Eras Medium ITC" pitchFamily="34" charset="0"/>
              </a:rPr>
              <a:t>, </a:t>
            </a:r>
            <a:r>
              <a:rPr lang="en-IN" sz="2000" dirty="0" smtClean="0">
                <a:solidFill>
                  <a:schemeClr val="tx2"/>
                </a:solidFill>
                <a:latin typeface="Eras Medium ITC" pitchFamily="34" charset="0"/>
              </a:rPr>
              <a:t>formerly known as the </a:t>
            </a:r>
            <a:r>
              <a:rPr lang="en-IN" sz="2000" b="1" dirty="0" smtClean="0">
                <a:solidFill>
                  <a:schemeClr val="tx2"/>
                </a:solidFill>
                <a:latin typeface="Eras Medium ITC" pitchFamily="34" charset="0"/>
              </a:rPr>
              <a:t>Taipei World Financial Centre</a:t>
            </a:r>
            <a:r>
              <a:rPr lang="en-IN" sz="2000" dirty="0" smtClean="0">
                <a:solidFill>
                  <a:schemeClr val="tx2"/>
                </a:solidFill>
                <a:latin typeface="Eras Medium ITC" pitchFamily="34" charset="0"/>
              </a:rPr>
              <a:t>, is a landmark super tall skyscraper in Xinyi District, Taipei, Taiwan. The building was officially classified as the world's tallest in 2004, and remained such until the opening of Burj Khalifa in Dubai in 2010.</a:t>
            </a:r>
          </a:p>
          <a:p>
            <a:pPr algn="just"/>
            <a:endParaRPr lang="en-IN" sz="2000" dirty="0" smtClean="0">
              <a:solidFill>
                <a:schemeClr val="tx2"/>
              </a:solidFill>
              <a:latin typeface="Eras Medium ITC" pitchFamily="34" charset="0"/>
            </a:endParaRPr>
          </a:p>
          <a:p>
            <a:pPr algn="just"/>
            <a:r>
              <a:rPr lang="en-IN" sz="2000" dirty="0" smtClean="0">
                <a:solidFill>
                  <a:schemeClr val="tx2"/>
                </a:solidFill>
                <a:latin typeface="Eras Medium ITC" pitchFamily="34" charset="0"/>
              </a:rPr>
              <a:t> In July 2011, the building was awarded the LEED Platinum certification, the highest award according the Leadership in Energy and Environmental Design (LEED) rating system, and became the tallest and largest green building in the world.</a:t>
            </a:r>
          </a:p>
          <a:p>
            <a:pPr algn="just"/>
            <a:endParaRPr lang="en-IN" sz="2000" dirty="0" smtClean="0">
              <a:solidFill>
                <a:schemeClr val="tx2"/>
              </a:solidFill>
              <a:latin typeface="Eras Medium ITC" pitchFamily="34" charset="0"/>
            </a:endParaRPr>
          </a:p>
          <a:p>
            <a:pPr algn="just"/>
            <a:r>
              <a:rPr lang="en-IN" sz="2000" dirty="0" smtClean="0">
                <a:solidFill>
                  <a:schemeClr val="tx2"/>
                </a:solidFill>
                <a:latin typeface="Eras Medium ITC" pitchFamily="34" charset="0"/>
              </a:rPr>
              <a:t>Taipei 101 was designed by C.Y. Lee &amp; partners and constructed primarily by KTRT Joint Venture.</a:t>
            </a:r>
          </a:p>
          <a:p>
            <a:pPr algn="just"/>
            <a:endParaRPr lang="en-IN" sz="2000" dirty="0" smtClean="0">
              <a:solidFill>
                <a:schemeClr val="tx2"/>
              </a:solidFill>
              <a:latin typeface="Eras Medium ITC" pitchFamily="34" charset="0"/>
            </a:endParaRPr>
          </a:p>
          <a:p>
            <a:pPr algn="just"/>
            <a:r>
              <a:rPr lang="en-IN" sz="2000" i="1" dirty="0" smtClean="0">
                <a:solidFill>
                  <a:schemeClr val="tx2"/>
                </a:solidFill>
                <a:latin typeface="Eras Medium ITC" pitchFamily="34" charset="0"/>
              </a:rPr>
              <a:t>.</a:t>
            </a:r>
            <a:r>
              <a:rPr lang="en-IN" sz="2000" dirty="0" smtClean="0">
                <a:solidFill>
                  <a:schemeClr val="tx2"/>
                </a:solidFill>
                <a:latin typeface="Eras Medium ITC" pitchFamily="34" charset="0"/>
              </a:rPr>
              <a:t> The construction started in 1999 and finished in 2004. The tower has served as an icon of modern Taiwan ever since its opening.</a:t>
            </a:r>
            <a:endParaRPr lang="en-IN" sz="2000" dirty="0">
              <a:solidFill>
                <a:schemeClr val="tx2"/>
              </a:solidFill>
              <a:latin typeface="Eras Medium ITC"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357166"/>
          </a:xfrm>
        </p:spPr>
        <p:txBody>
          <a:bodyPr>
            <a:normAutofit fontScale="90000"/>
          </a:bodyPr>
          <a:lstStyle/>
          <a:p>
            <a:endParaRPr lang="en-IN"/>
          </a:p>
        </p:txBody>
      </p:sp>
      <p:sp>
        <p:nvSpPr>
          <p:cNvPr id="3" name="Content Placeholder 2"/>
          <p:cNvSpPr>
            <a:spLocks noGrp="1"/>
          </p:cNvSpPr>
          <p:nvPr>
            <p:ph idx="1"/>
          </p:nvPr>
        </p:nvSpPr>
        <p:spPr>
          <a:xfrm>
            <a:off x="428596" y="642918"/>
            <a:ext cx="8229600" cy="5929354"/>
          </a:xfrm>
        </p:spPr>
        <p:txBody>
          <a:bodyPr>
            <a:normAutofit/>
          </a:bodyPr>
          <a:lstStyle/>
          <a:p>
            <a:pPr algn="just">
              <a:buNone/>
            </a:pPr>
            <a:r>
              <a:rPr lang="en-IN" sz="2000" baseline="30000" dirty="0" smtClean="0">
                <a:solidFill>
                  <a:schemeClr val="tx2"/>
                </a:solidFill>
                <a:latin typeface="Eras Medium ITC" pitchFamily="34" charset="0"/>
              </a:rPr>
              <a:t> </a:t>
            </a:r>
            <a:r>
              <a:rPr lang="en-IN" sz="2000" dirty="0" smtClean="0">
                <a:solidFill>
                  <a:schemeClr val="tx2"/>
                </a:solidFill>
                <a:latin typeface="Eras Medium ITC" pitchFamily="34" charset="0"/>
              </a:rPr>
              <a:t> </a:t>
            </a:r>
          </a:p>
          <a:p>
            <a:pPr algn="just"/>
            <a:r>
              <a:rPr lang="en-IN" sz="2000" dirty="0" smtClean="0">
                <a:solidFill>
                  <a:schemeClr val="tx2"/>
                </a:solidFill>
                <a:latin typeface="Eras Medium ITC" pitchFamily="34" charset="0"/>
              </a:rPr>
              <a:t>Taipei 101 comprises 101 floors above ground and 5 floors underground. The building was architecturally created as a symbol of the evolution of technology and Asian tradition.</a:t>
            </a:r>
          </a:p>
          <a:p>
            <a:pPr algn="just"/>
            <a:endParaRPr lang="en-IN" sz="2000" dirty="0" smtClean="0">
              <a:solidFill>
                <a:schemeClr val="tx2"/>
              </a:solidFill>
              <a:latin typeface="Eras Medium ITC" pitchFamily="34" charset="0"/>
            </a:endParaRPr>
          </a:p>
          <a:p>
            <a:pPr algn="just"/>
            <a:r>
              <a:rPr lang="en-IN" sz="2000" dirty="0" smtClean="0">
                <a:solidFill>
                  <a:schemeClr val="tx2"/>
                </a:solidFill>
                <a:latin typeface="Eras Medium ITC" pitchFamily="34" charset="0"/>
              </a:rPr>
              <a:t>Its postmodernist approach to style incorporates traditional design elements and gives them modern treatments. </a:t>
            </a:r>
          </a:p>
          <a:p>
            <a:pPr algn="just"/>
            <a:endParaRPr lang="en-IN" sz="2000" dirty="0" smtClean="0">
              <a:solidFill>
                <a:schemeClr val="tx2"/>
              </a:solidFill>
              <a:latin typeface="Eras Medium ITC" pitchFamily="34" charset="0"/>
            </a:endParaRPr>
          </a:p>
          <a:p>
            <a:pPr algn="just"/>
            <a:r>
              <a:rPr lang="en-IN" sz="2000" dirty="0" smtClean="0">
                <a:solidFill>
                  <a:schemeClr val="tx2"/>
                </a:solidFill>
                <a:latin typeface="Eras Medium ITC" pitchFamily="34" charset="0"/>
              </a:rPr>
              <a:t>The tower is designed to withstand typhoons and earthquakes. A multi-level shopping mall adjoining the tower houses hundreds of stores, restaurants and clubs.</a:t>
            </a:r>
          </a:p>
          <a:p>
            <a:pPr algn="just"/>
            <a:endParaRPr lang="en-IN" sz="2000" dirty="0" smtClean="0">
              <a:solidFill>
                <a:schemeClr val="tx2"/>
              </a:solidFill>
              <a:latin typeface="Eras Medium ITC" pitchFamily="34" charset="0"/>
            </a:endParaRPr>
          </a:p>
          <a:p>
            <a:pPr algn="just"/>
            <a:r>
              <a:rPr lang="en-IN" sz="2000" dirty="0" smtClean="0">
                <a:solidFill>
                  <a:schemeClr val="tx2"/>
                </a:solidFill>
                <a:latin typeface="Eras Medium ITC" pitchFamily="34" charset="0"/>
              </a:rPr>
              <a:t>Taipei 101 is owned by Taipei Financial Centre Corp. (TFCC) and managed by the International division of Urban Retail PropertiesCorporation based in Chicago. </a:t>
            </a:r>
            <a:endParaRPr lang="en-IN" sz="2000" dirty="0">
              <a:solidFill>
                <a:schemeClr val="tx2"/>
              </a:solidFill>
              <a:latin typeface="Eras Medium ITC"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229600" cy="1143000"/>
          </a:xfrm>
        </p:spPr>
        <p:txBody>
          <a:bodyPr>
            <a:normAutofit/>
          </a:bodyPr>
          <a:lstStyle/>
          <a:p>
            <a:pPr algn="ctr"/>
            <a:r>
              <a:rPr lang="en-IN" sz="4000" b="1" i="1" u="sng" dirty="0" smtClean="0">
                <a:effectLst>
                  <a:outerShdw blurRad="38100" dist="38100" dir="2700000" algn="tl">
                    <a:srgbClr val="000000">
                      <a:alpha val="43137"/>
                    </a:srgbClr>
                  </a:outerShdw>
                </a:effectLst>
              </a:rPr>
              <a:t>Height</a:t>
            </a:r>
            <a:endParaRPr lang="en-IN" sz="4000" b="1" i="1" u="sng"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43050"/>
            <a:ext cx="8229600" cy="5214950"/>
          </a:xfrm>
        </p:spPr>
        <p:txBody>
          <a:bodyPr>
            <a:noAutofit/>
          </a:bodyPr>
          <a:lstStyle/>
          <a:p>
            <a:r>
              <a:rPr lang="en-IN" sz="2000" dirty="0" smtClean="0">
                <a:solidFill>
                  <a:schemeClr val="tx2"/>
                </a:solidFill>
                <a:latin typeface="Eras Medium ITC" pitchFamily="34" charset="0"/>
              </a:rPr>
              <a:t>The Taipei 101 tower has 101 floors above ground and five underground. Upon its completion </a:t>
            </a:r>
            <a:r>
              <a:rPr lang="en-IN" sz="2000" b="1" dirty="0" smtClean="0">
                <a:solidFill>
                  <a:schemeClr val="tx2"/>
                </a:solidFill>
                <a:latin typeface="Eras Medium ITC" pitchFamily="34" charset="0"/>
              </a:rPr>
              <a:t>Taipei 101 </a:t>
            </a:r>
            <a:r>
              <a:rPr lang="en-IN" sz="2000" dirty="0" smtClean="0">
                <a:solidFill>
                  <a:schemeClr val="tx2"/>
                </a:solidFill>
                <a:latin typeface="Eras Medium ITC" pitchFamily="34" charset="0"/>
              </a:rPr>
              <a:t>claimed the official records for:</a:t>
            </a:r>
          </a:p>
          <a:p>
            <a:pPr lvl="1"/>
            <a:r>
              <a:rPr lang="en-IN" sz="2000" dirty="0" smtClean="0">
                <a:solidFill>
                  <a:schemeClr val="tx2"/>
                </a:solidFill>
                <a:latin typeface="Eras Medium ITC" pitchFamily="34" charset="0"/>
              </a:rPr>
              <a:t>Ground to highest architectural structure : 508 m (1,667 ft). Previously held by the Petronas Towers 451.9 m(1,483 ft).</a:t>
            </a:r>
          </a:p>
          <a:p>
            <a:pPr lvl="1"/>
            <a:r>
              <a:rPr lang="en-IN" sz="2000" dirty="0" smtClean="0">
                <a:solidFill>
                  <a:schemeClr val="tx2"/>
                </a:solidFill>
                <a:latin typeface="Eras Medium ITC" pitchFamily="34" charset="0"/>
              </a:rPr>
              <a:t>Ground to roof: 449.2 m (1,474 ft). Formerly held by the Willis Tower 442 m (1,450 ft).</a:t>
            </a:r>
          </a:p>
          <a:p>
            <a:pPr lvl="1"/>
            <a:r>
              <a:rPr lang="en-IN" sz="2000" dirty="0" smtClean="0">
                <a:solidFill>
                  <a:schemeClr val="tx2"/>
                </a:solidFill>
                <a:latin typeface="Eras Medium ITC" pitchFamily="34" charset="0"/>
              </a:rPr>
              <a:t>Ground to highest occupied floor: 438 m (1,437 ft). Formerly held by the Willis Tower 412.4 m (1,353 ft).</a:t>
            </a:r>
          </a:p>
          <a:p>
            <a:pPr lvl="1"/>
            <a:r>
              <a:rPr lang="en-IN" sz="2000" dirty="0" smtClean="0">
                <a:solidFill>
                  <a:schemeClr val="tx2"/>
                </a:solidFill>
                <a:latin typeface="Eras Medium ITC" pitchFamily="34" charset="0"/>
              </a:rPr>
              <a:t>Fastest ascending elevator speed: designed to be 1,010 meters per minute, which is 16.83 m/s (55.22 ft/s) (60.6 kilometres per hour (37.7 mph)).</a:t>
            </a:r>
          </a:p>
          <a:p>
            <a:pPr lvl="1"/>
            <a:r>
              <a:rPr lang="en-IN" sz="2000" dirty="0" smtClean="0">
                <a:solidFill>
                  <a:schemeClr val="tx2"/>
                </a:solidFill>
                <a:latin typeface="Eras Medium ITC" pitchFamily="34" charset="0"/>
              </a:rPr>
              <a:t>Largest countdown clock: Displayed on New Year's Eve.</a:t>
            </a:r>
          </a:p>
          <a:p>
            <a:pPr lvl="1"/>
            <a:r>
              <a:rPr lang="en-IN" sz="2000" dirty="0" smtClean="0">
                <a:solidFill>
                  <a:schemeClr val="tx2"/>
                </a:solidFill>
                <a:latin typeface="Eras Medium ITC" pitchFamily="34" charset="0"/>
              </a:rPr>
              <a:t>Tallest sundial. </a:t>
            </a:r>
          </a:p>
          <a:p>
            <a:endParaRPr lang="en-IN" sz="2000" dirty="0">
              <a:solidFill>
                <a:schemeClr val="tx2"/>
              </a:solidFill>
              <a:latin typeface="Eras Medium ITC"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0"/>
            <a:ext cx="8229600" cy="428604"/>
          </a:xfrm>
        </p:spPr>
        <p:txBody>
          <a:bodyPr>
            <a:normAutofit fontScale="90000"/>
          </a:bodyPr>
          <a:lstStyle/>
          <a:p>
            <a:endParaRPr lang="en-IN" dirty="0"/>
          </a:p>
        </p:txBody>
      </p:sp>
      <p:sp>
        <p:nvSpPr>
          <p:cNvPr id="3" name="Content Placeholder 2"/>
          <p:cNvSpPr>
            <a:spLocks noGrp="1"/>
          </p:cNvSpPr>
          <p:nvPr>
            <p:ph idx="1"/>
          </p:nvPr>
        </p:nvSpPr>
        <p:spPr>
          <a:xfrm>
            <a:off x="428596" y="928670"/>
            <a:ext cx="8401080" cy="5929330"/>
          </a:xfrm>
        </p:spPr>
        <p:txBody>
          <a:bodyPr>
            <a:noAutofit/>
          </a:bodyPr>
          <a:lstStyle/>
          <a:p>
            <a:pPr algn="just"/>
            <a:r>
              <a:rPr lang="en-IN" sz="2000" dirty="0" smtClean="0">
                <a:solidFill>
                  <a:schemeClr val="tx2"/>
                </a:solidFill>
                <a:latin typeface="Eras Medium ITC" pitchFamily="34" charset="0"/>
              </a:rPr>
              <a:t>Taipei 101 was the first building in the world to break the half-</a:t>
            </a:r>
            <a:r>
              <a:rPr lang="en-IN" sz="2000" dirty="0" err="1" smtClean="0">
                <a:solidFill>
                  <a:schemeClr val="tx2"/>
                </a:solidFill>
                <a:latin typeface="Eras Medium ITC" pitchFamily="34" charset="0"/>
              </a:rPr>
              <a:t>kilometer</a:t>
            </a:r>
            <a:r>
              <a:rPr lang="en-IN" sz="2000" dirty="0" smtClean="0">
                <a:solidFill>
                  <a:schemeClr val="tx2"/>
                </a:solidFill>
                <a:latin typeface="Eras Medium ITC" pitchFamily="34" charset="0"/>
              </a:rPr>
              <a:t> mark in height. The record it claimed for greatest height from ground to pinnacle was surpassed by the Burj Khalifa in Dubai (UAE), which is 829.8 m (2,722 ft) in height.</a:t>
            </a:r>
          </a:p>
          <a:p>
            <a:pPr algn="just"/>
            <a:endParaRPr lang="en-IN" sz="2000" dirty="0" smtClean="0">
              <a:solidFill>
                <a:schemeClr val="tx2"/>
              </a:solidFill>
              <a:latin typeface="Eras Medium ITC" pitchFamily="34" charset="0"/>
            </a:endParaRPr>
          </a:p>
          <a:p>
            <a:pPr algn="just"/>
            <a:r>
              <a:rPr lang="en-IN" sz="2000" dirty="0" smtClean="0">
                <a:solidFill>
                  <a:schemeClr val="tx2"/>
                </a:solidFill>
                <a:latin typeface="Eras Medium ITC" pitchFamily="34" charset="0"/>
              </a:rPr>
              <a:t> Taipei 101's records for roof height and highest occupied floor briefly passed to the Shanghai World Financial Centre in 2009, which in turn yielded these records as well to the Burj.</a:t>
            </a:r>
          </a:p>
          <a:p>
            <a:pPr algn="just"/>
            <a:endParaRPr lang="en-IN" sz="2000" dirty="0" smtClean="0">
              <a:solidFill>
                <a:schemeClr val="tx2"/>
              </a:solidFill>
              <a:latin typeface="Eras Medium ITC" pitchFamily="34" charset="0"/>
            </a:endParaRPr>
          </a:p>
          <a:p>
            <a:pPr algn="just"/>
            <a:r>
              <a:rPr lang="en-IN" sz="2000" dirty="0" smtClean="0">
                <a:solidFill>
                  <a:schemeClr val="tx2"/>
                </a:solidFill>
                <a:latin typeface="Eras Medium ITC" pitchFamily="34" charset="0"/>
              </a:rPr>
              <a:t>Taipei 101 displaced the Petronas Towers in Kuala Lumpur, Malaysia, as the tallest building in the world by 56.1 m (184 ft).</a:t>
            </a:r>
          </a:p>
          <a:p>
            <a:pPr algn="just"/>
            <a:endParaRPr lang="en-IN" sz="2000" dirty="0" smtClean="0">
              <a:solidFill>
                <a:schemeClr val="tx2"/>
              </a:solidFill>
              <a:latin typeface="Eras Medium ITC" pitchFamily="34" charset="0"/>
            </a:endParaRPr>
          </a:p>
          <a:p>
            <a:pPr algn="just"/>
            <a:r>
              <a:rPr lang="en-IN" sz="2000" dirty="0" smtClean="0">
                <a:solidFill>
                  <a:schemeClr val="tx2"/>
                </a:solidFill>
                <a:latin typeface="Eras Medium ITC" pitchFamily="34" charset="0"/>
              </a:rPr>
              <a:t>Various sources, including the building's owners, give the height of Taipei 101 as 508.0 m (1,667 ft), roof height and top floor height as 448.0 m (1,470 ft) and 438.0 m (1,437 ft). This lower figure is derived by measuring from the top of a 1.2 m (4 ft) platform at the base. </a:t>
            </a:r>
          </a:p>
          <a:p>
            <a:pPr algn="just"/>
            <a:endParaRPr lang="en-IN" sz="2000" dirty="0">
              <a:solidFill>
                <a:schemeClr val="tx2"/>
              </a:solidFill>
              <a:latin typeface="Eras Medium ITC" pitchFamily="34"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2575</TotalTime>
  <Words>1539</Words>
  <Application>Microsoft Office PowerPoint</Application>
  <PresentationFormat>On-screen Show (4:3)</PresentationFormat>
  <Paragraphs>191</Paragraphs>
  <Slides>34</Slides>
  <Notes>1</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Flow</vt:lpstr>
      <vt:lpstr>Slide 1</vt:lpstr>
      <vt:lpstr>A Building With A Difference </vt:lpstr>
      <vt:lpstr>Tallest in the world from 2004 to 2010</vt:lpstr>
      <vt:lpstr>One of the tallest and largest green building in the world</vt:lpstr>
      <vt:lpstr>Taipei 101              </vt:lpstr>
      <vt:lpstr>Introduction</vt:lpstr>
      <vt:lpstr>Slide 7</vt:lpstr>
      <vt:lpstr>Height</vt:lpstr>
      <vt:lpstr>Slide 9</vt:lpstr>
      <vt:lpstr>Basic Information</vt:lpstr>
      <vt:lpstr>Building Frame</vt:lpstr>
      <vt:lpstr>Slide 12</vt:lpstr>
      <vt:lpstr>Slide 13</vt:lpstr>
      <vt:lpstr>Slide 14</vt:lpstr>
      <vt:lpstr>Construction </vt:lpstr>
      <vt:lpstr>Slide 16</vt:lpstr>
      <vt:lpstr>Slide 17</vt:lpstr>
      <vt:lpstr>Slide 18</vt:lpstr>
      <vt:lpstr>Foundation </vt:lpstr>
      <vt:lpstr>Slide 20</vt:lpstr>
      <vt:lpstr>Slide 21</vt:lpstr>
      <vt:lpstr>Slide 22</vt:lpstr>
      <vt:lpstr>Slide 23</vt:lpstr>
      <vt:lpstr>Slide 24</vt:lpstr>
      <vt:lpstr>Damping System</vt:lpstr>
      <vt:lpstr>Tuned Mass Damper</vt:lpstr>
      <vt:lpstr>Slide 27</vt:lpstr>
      <vt:lpstr>Structural facade</vt:lpstr>
      <vt:lpstr>Interior </vt:lpstr>
      <vt:lpstr>Slide 30</vt:lpstr>
      <vt:lpstr>Slide 31</vt:lpstr>
      <vt:lpstr>Slide 32</vt:lpstr>
      <vt:lpstr>Slide 33</vt:lpstr>
      <vt:lpstr>Slide 34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Building With A Difference</dc:title>
  <dc:creator>Sisar</dc:creator>
  <cp:lastModifiedBy>Sisar</cp:lastModifiedBy>
  <cp:revision>84</cp:revision>
  <dcterms:created xsi:type="dcterms:W3CDTF">2015-02-28T12:21:35Z</dcterms:created>
  <dcterms:modified xsi:type="dcterms:W3CDTF">2015-03-28T06:49:55Z</dcterms:modified>
</cp:coreProperties>
</file>